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87" r:id="rId3"/>
    <p:sldId id="295" r:id="rId4"/>
    <p:sldId id="288" r:id="rId5"/>
    <p:sldId id="292" r:id="rId6"/>
    <p:sldId id="296" r:id="rId7"/>
    <p:sldId id="289" r:id="rId8"/>
  </p:sldIdLst>
  <p:sldSz cx="9906000" cy="6858000" type="A4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ヒラギノ角ゴ Pro W3" pitchFamily="-103" charset="-128"/>
        <a:ea typeface="ヒラギノ角ゴ Pro W3" pitchFamily="-103" charset="-128"/>
        <a:cs typeface="ヒラギノ角ゴ Pro W3" pitchFamily="-103" charset="-128"/>
      </a:defRPr>
    </a:lvl1pPr>
    <a:lvl2pPr marL="4572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ヒラギノ角ゴ Pro W3" pitchFamily="-103" charset="-128"/>
        <a:ea typeface="ヒラギノ角ゴ Pro W3" pitchFamily="-103" charset="-128"/>
        <a:cs typeface="ヒラギノ角ゴ Pro W3" pitchFamily="-103" charset="-128"/>
      </a:defRPr>
    </a:lvl2pPr>
    <a:lvl3pPr marL="9144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ヒラギノ角ゴ Pro W3" pitchFamily="-103" charset="-128"/>
        <a:ea typeface="ヒラギノ角ゴ Pro W3" pitchFamily="-103" charset="-128"/>
        <a:cs typeface="ヒラギノ角ゴ Pro W3" pitchFamily="-103" charset="-128"/>
      </a:defRPr>
    </a:lvl3pPr>
    <a:lvl4pPr marL="13716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ヒラギノ角ゴ Pro W3" pitchFamily="-103" charset="-128"/>
        <a:ea typeface="ヒラギノ角ゴ Pro W3" pitchFamily="-103" charset="-128"/>
        <a:cs typeface="ヒラギノ角ゴ Pro W3" pitchFamily="-103" charset="-128"/>
      </a:defRPr>
    </a:lvl4pPr>
    <a:lvl5pPr marL="18288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ヒラギノ角ゴ Pro W3" pitchFamily="-103" charset="-128"/>
        <a:ea typeface="ヒラギノ角ゴ Pro W3" pitchFamily="-103" charset="-128"/>
        <a:cs typeface="ヒラギノ角ゴ Pro W3" pitchFamily="-103" charset="-128"/>
      </a:defRPr>
    </a:lvl5pPr>
    <a:lvl6pPr marL="2286000" algn="l" defTabSz="457200" rtl="0" eaLnBrk="1" latinLnBrk="0" hangingPunct="1">
      <a:defRPr kumimoji="1" sz="1000" kern="1200">
        <a:solidFill>
          <a:schemeClr val="tx1"/>
        </a:solidFill>
        <a:latin typeface="ヒラギノ角ゴ Pro W3" pitchFamily="-103" charset="-128"/>
        <a:ea typeface="ヒラギノ角ゴ Pro W3" pitchFamily="-103" charset="-128"/>
        <a:cs typeface="ヒラギノ角ゴ Pro W3" pitchFamily="-103" charset="-128"/>
      </a:defRPr>
    </a:lvl6pPr>
    <a:lvl7pPr marL="2743200" algn="l" defTabSz="457200" rtl="0" eaLnBrk="1" latinLnBrk="0" hangingPunct="1">
      <a:defRPr kumimoji="1" sz="1000" kern="1200">
        <a:solidFill>
          <a:schemeClr val="tx1"/>
        </a:solidFill>
        <a:latin typeface="ヒラギノ角ゴ Pro W3" pitchFamily="-103" charset="-128"/>
        <a:ea typeface="ヒラギノ角ゴ Pro W3" pitchFamily="-103" charset="-128"/>
        <a:cs typeface="ヒラギノ角ゴ Pro W3" pitchFamily="-103" charset="-128"/>
      </a:defRPr>
    </a:lvl7pPr>
    <a:lvl8pPr marL="3200400" algn="l" defTabSz="457200" rtl="0" eaLnBrk="1" latinLnBrk="0" hangingPunct="1">
      <a:defRPr kumimoji="1" sz="1000" kern="1200">
        <a:solidFill>
          <a:schemeClr val="tx1"/>
        </a:solidFill>
        <a:latin typeface="ヒラギノ角ゴ Pro W3" pitchFamily="-103" charset="-128"/>
        <a:ea typeface="ヒラギノ角ゴ Pro W3" pitchFamily="-103" charset="-128"/>
        <a:cs typeface="ヒラギノ角ゴ Pro W3" pitchFamily="-103" charset="-128"/>
      </a:defRPr>
    </a:lvl8pPr>
    <a:lvl9pPr marL="3657600" algn="l" defTabSz="457200" rtl="0" eaLnBrk="1" latinLnBrk="0" hangingPunct="1">
      <a:defRPr kumimoji="1" sz="1000" kern="1200">
        <a:solidFill>
          <a:schemeClr val="tx1"/>
        </a:solidFill>
        <a:latin typeface="ヒラギノ角ゴ Pro W3" pitchFamily="-103" charset="-128"/>
        <a:ea typeface="ヒラギノ角ゴ Pro W3" pitchFamily="-103" charset="-128"/>
        <a:cs typeface="ヒラギノ角ゴ Pro W3" pitchFamily="-10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3E3AD"/>
    <a:srgbClr val="AACAE4"/>
    <a:srgbClr val="E6E6E6"/>
    <a:srgbClr val="FF0000"/>
    <a:srgbClr val="008040"/>
    <a:srgbClr val="004080"/>
    <a:srgbClr val="F8B538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7" autoAdjust="0"/>
    <p:restoredTop sz="99398" autoAdjust="0"/>
  </p:normalViewPr>
  <p:slideViewPr>
    <p:cSldViewPr snapToGrid="0">
      <p:cViewPr varScale="1">
        <p:scale>
          <a:sx n="132" d="100"/>
          <a:sy n="132" d="100"/>
        </p:scale>
        <p:origin x="-112" y="-400"/>
      </p:cViewPr>
      <p:guideLst>
        <p:guide orient="horz" pos="3707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290BA-9A2A-DE40-B21E-90C9B1716BDE}" type="datetimeFigureOut">
              <a:rPr kumimoji="1" lang="ja-JP" altLang="en-US" smtClean="0"/>
              <a:t>15/04/17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CCE1-2DE9-004B-A3AC-AE0F1F779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783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US" altLang="ja-JP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8BD462FD-800A-D94F-A499-7D764C1986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18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A3EDB-4102-5D49-B6C1-D368ED2EACF4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C1828-C92A-8C43-A929-AA5A3451086A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C1828-C92A-8C43-A929-AA5A3451086A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C1828-C92A-8C43-A929-AA5A3451086A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C1828-C92A-8C43-A929-AA5A3451086A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C4474-2522-5B49-8B36-07542A930DF8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C1828-C92A-8C43-A929-AA5A3451086A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pic>
        <p:nvPicPr>
          <p:cNvPr id="5" name="Picture 2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71447" y="6168604"/>
            <a:ext cx="1524166" cy="6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65100" y="182563"/>
            <a:ext cx="6148388" cy="428625"/>
          </a:xfrm>
          <a:prstGeom prst="rect">
            <a:avLst/>
          </a:prstGeom>
          <a:solidFill>
            <a:srgbClr val="3D78B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5575" y="6677025"/>
            <a:ext cx="7954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6318250" y="696913"/>
            <a:ext cx="0" cy="5888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6327775" y="184150"/>
            <a:ext cx="3425825" cy="425450"/>
          </a:xfrm>
          <a:prstGeom prst="rect">
            <a:avLst/>
          </a:prstGeom>
          <a:solidFill>
            <a:srgbClr val="F8B53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9021763" y="266700"/>
            <a:ext cx="654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p. </a:t>
            </a:r>
            <a:fld id="{D95E6E39-C072-5B43-9341-50AEDBF7595A}" type="slidenum">
              <a:rPr lang="en-US" altLang="ja-JP">
                <a:solidFill>
                  <a:schemeClr val="bg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altLang="ja-JP">
              <a:solidFill>
                <a:schemeClr val="bg1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 userDrawn="1"/>
        </p:nvSpPr>
        <p:spPr bwMode="auto">
          <a:xfrm>
            <a:off x="7246938" y="279400"/>
            <a:ext cx="1333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2014/</a:t>
            </a:r>
            <a:r>
              <a:rPr lang="ja-JP" altLang="ja-JP" dirty="0" smtClean="0">
                <a:solidFill>
                  <a:schemeClr val="bg1"/>
                </a:solidFill>
              </a:rPr>
              <a:t>1</a:t>
            </a:r>
            <a:r>
              <a:rPr lang="en-US" altLang="ja-JP" dirty="0" smtClean="0">
                <a:solidFill>
                  <a:schemeClr val="bg1"/>
                </a:solidFill>
              </a:rPr>
              <a:t>1/10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057" name="Line 33"/>
          <p:cNvSpPr>
            <a:spLocks noChangeShapeType="1"/>
          </p:cNvSpPr>
          <p:nvPr userDrawn="1"/>
        </p:nvSpPr>
        <p:spPr bwMode="auto">
          <a:xfrm>
            <a:off x="9075738" y="131763"/>
            <a:ext cx="0" cy="6969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261938" y="254000"/>
            <a:ext cx="1677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chemeClr val="bg1"/>
                </a:solidFill>
                <a:latin typeface="Arial" pitchFamily="-103" charset="0"/>
              </a:rPr>
              <a:t>■</a:t>
            </a:r>
          </a:p>
        </p:txBody>
      </p:sp>
      <p:pic>
        <p:nvPicPr>
          <p:cNvPr id="10" name="Picture 29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393057" y="5308891"/>
            <a:ext cx="3512943" cy="15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 userDrawn="1"/>
        </p:nvSpPr>
        <p:spPr>
          <a:xfrm>
            <a:off x="52592" y="6642897"/>
            <a:ext cx="3198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kern="1200" dirty="0" smtClean="0">
                <a:solidFill>
                  <a:schemeClr val="tx1"/>
                </a:solidFill>
                <a:latin typeface="ヒラギノ角ゴ Pro W3" pitchFamily="-103" charset="-128"/>
                <a:ea typeface="ヒラギノ角ゴ Pro W3" pitchFamily="-103" charset="-128"/>
                <a:cs typeface="ヒラギノ角ゴ Pro W3" pitchFamily="-103" charset="-128"/>
              </a:rPr>
              <a:t>Copyright © 2014 Symphony Co., Ltd.</a:t>
            </a:r>
            <a:r>
              <a:rPr kumimoji="1" lang="en-US" altLang="ja-JP" sz="800" kern="1200" baseline="0" dirty="0" smtClean="0">
                <a:solidFill>
                  <a:schemeClr val="tx1"/>
                </a:solidFill>
                <a:latin typeface="ヒラギノ角ゴ Pro W3" pitchFamily="-103" charset="-128"/>
                <a:ea typeface="ヒラギノ角ゴ Pro W3" pitchFamily="-103" charset="-128"/>
                <a:cs typeface="ヒラギノ角ゴ Pro W3" pitchFamily="-103" charset="-128"/>
              </a:rPr>
              <a:t> </a:t>
            </a:r>
            <a:r>
              <a:rPr kumimoji="1" lang="en-US" altLang="ja-JP" sz="800" kern="1200" dirty="0" smtClean="0">
                <a:solidFill>
                  <a:schemeClr val="tx1"/>
                </a:solidFill>
                <a:latin typeface="ヒラギノ角ゴ Pro W3" pitchFamily="-103" charset="-128"/>
                <a:ea typeface="ヒラギノ角ゴ Pro W3" pitchFamily="-103" charset="-128"/>
                <a:cs typeface="ヒラギノ角ゴ Pro W3" pitchFamily="-103" charset="-128"/>
              </a:rPr>
              <a:t> All Rights Reserved.</a:t>
            </a:r>
            <a:endParaRPr kumimoji="1" lang="ja-JP" alt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em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em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png"/><Relationship Id="rId9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6323013" y="28575"/>
            <a:ext cx="3541712" cy="952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6307138" y="501650"/>
            <a:ext cx="320675" cy="6216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68275" y="4719638"/>
            <a:ext cx="6148388" cy="1978025"/>
          </a:xfrm>
          <a:prstGeom prst="rect">
            <a:avLst/>
          </a:prstGeom>
          <a:solidFill>
            <a:srgbClr val="F9B43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66688" y="214313"/>
            <a:ext cx="6148387" cy="4525962"/>
          </a:xfrm>
          <a:prstGeom prst="rect">
            <a:avLst/>
          </a:prstGeom>
          <a:solidFill>
            <a:srgbClr val="3D78B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ja-JP" altLang="en-US" sz="2800" dirty="0" smtClean="0">
              <a:solidFill>
                <a:schemeClr val="bg1"/>
              </a:solidFill>
              <a:latin typeface="ヒラギノ角ゴ Std W8" pitchFamily="-103" charset="-128"/>
              <a:ea typeface="ヒラギノ角ゴ Std W8" pitchFamily="-103" charset="-128"/>
              <a:cs typeface="ヒラギノ角ゴ Std W8" pitchFamily="-103" charset="-128"/>
            </a:endParaRPr>
          </a:p>
          <a:p>
            <a:pPr algn="ctr"/>
            <a:r>
              <a:rPr lang="en-US" altLang="ja-JP" sz="2800" b="1" dirty="0" err="1" smtClean="0">
                <a:solidFill>
                  <a:schemeClr val="bg1"/>
                </a:solidFill>
                <a:latin typeface="ヒラギノ角ゴ Std W8" pitchFamily="-103" charset="-128"/>
                <a:ea typeface="ヒラギノ角ゴ Std W8" pitchFamily="-103" charset="-128"/>
                <a:cs typeface="ヒラギノ角ゴ Std W8" pitchFamily="-103" charset="-128"/>
              </a:rPr>
              <a:t>KnowledgeLine</a:t>
            </a:r>
            <a:endParaRPr lang="en-US" altLang="ja-JP" sz="2800" b="1" dirty="0" smtClean="0">
              <a:solidFill>
                <a:schemeClr val="bg1"/>
              </a:solidFill>
              <a:latin typeface="ヒラギノ角ゴ Std W8" pitchFamily="-103" charset="-128"/>
              <a:ea typeface="ヒラギノ角ゴ Std W8" pitchFamily="-103" charset="-128"/>
              <a:cs typeface="ヒラギノ角ゴ Std W8" pitchFamily="-103" charset="-128"/>
            </a:endParaRPr>
          </a:p>
          <a:p>
            <a:pPr algn="ctr"/>
            <a:endParaRPr kumimoji="0" lang="en-US" altLang="ja-JP" sz="2800" dirty="0">
              <a:solidFill>
                <a:schemeClr val="bg1"/>
              </a:solidFill>
              <a:latin typeface="ヒラギノ角ゴ Std W8" pitchFamily="-103" charset="-128"/>
              <a:ea typeface="ヒラギノ角ゴ Std W8" pitchFamily="-103" charset="-128"/>
              <a:cs typeface="ヒラギノ角ゴ Std W8" pitchFamily="-103" charset="-128"/>
            </a:endParaRPr>
          </a:p>
          <a:p>
            <a:pPr marL="342900" indent="-342900" algn="ctr">
              <a:buFontTx/>
              <a:buChar char="-"/>
            </a:pPr>
            <a:r>
              <a:rPr lang="en-US" altLang="ja-JP" sz="2000" b="1" dirty="0" smtClean="0">
                <a:solidFill>
                  <a:schemeClr val="bg1"/>
                </a:solidFill>
                <a:latin typeface="ヒラギノ角ゴ Std W8" pitchFamily="-103" charset="-128"/>
                <a:ea typeface="ヒラギノ角ゴ Std W8" pitchFamily="-103" charset="-128"/>
                <a:cs typeface="ヒラギノ角ゴ Std W8" pitchFamily="-103" charset="-128"/>
              </a:rPr>
              <a:t>DEOS/D-ADD -</a:t>
            </a:r>
          </a:p>
          <a:p>
            <a:pPr marL="342900" indent="-342900" algn="ctr">
              <a:buFontTx/>
              <a:buChar char="-"/>
            </a:pPr>
            <a:endParaRPr lang="en-US" altLang="ja-JP" sz="2000" b="1" dirty="0">
              <a:solidFill>
                <a:schemeClr val="bg1"/>
              </a:solidFill>
              <a:latin typeface="ヒラギノ角ゴ Std W8" pitchFamily="-103" charset="-128"/>
              <a:ea typeface="ヒラギノ角ゴ Std W8" pitchFamily="-103" charset="-128"/>
              <a:cs typeface="ヒラギノ角ゴ Std W8" pitchFamily="-103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ヒラギノ角ゴ Std W8" pitchFamily="-103" charset="-128"/>
                <a:ea typeface="ヒラギノ角ゴ Std W8" pitchFamily="-103" charset="-128"/>
                <a:cs typeface="ヒラギノ角ゴ Std W8" pitchFamily="-103" charset="-128"/>
              </a:rPr>
              <a:t>高信頼性アプリケーション開発プラットフォーム</a:t>
            </a:r>
            <a:endParaRPr lang="en-US" altLang="ja-JP" sz="2000" b="1" dirty="0">
              <a:solidFill>
                <a:schemeClr val="bg1"/>
              </a:solidFill>
              <a:latin typeface="ヒラギノ角ゴ Std W8" pitchFamily="-103" charset="-128"/>
              <a:ea typeface="ヒラギノ角ゴ Std W8" pitchFamily="-103" charset="-128"/>
              <a:cs typeface="ヒラギノ角ゴ Std W8" pitchFamily="-103" charset="-128"/>
            </a:endParaRPr>
          </a:p>
          <a:p>
            <a:pPr algn="ctr"/>
            <a:endParaRPr kumimoji="0" lang="ja-JP" altLang="en-US" sz="2800" dirty="0">
              <a:solidFill>
                <a:schemeClr val="bg1"/>
              </a:solidFill>
              <a:latin typeface="ヒラギノ角ゴ Std W8" pitchFamily="-103" charset="-128"/>
              <a:ea typeface="ヒラギノ角ゴ Std W8" pitchFamily="-103" charset="-128"/>
              <a:cs typeface="ヒラギノ角ゴ Std W8" pitchFamily="-103" charset="-128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181015" y="5770541"/>
            <a:ext cx="313213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 smtClean="0">
                <a:solidFill>
                  <a:schemeClr val="bg1"/>
                </a:solidFill>
              </a:rPr>
              <a:t>株式会社</a:t>
            </a:r>
            <a:r>
              <a:rPr lang="en-US" altLang="ja-JP" dirty="0" smtClean="0">
                <a:solidFill>
                  <a:schemeClr val="bg1"/>
                </a:solidFill>
              </a:rPr>
              <a:t> Symphony</a:t>
            </a:r>
          </a:p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〒158-0095 </a:t>
            </a:r>
            <a:r>
              <a:rPr lang="ja-JP" altLang="en-US" dirty="0">
                <a:solidFill>
                  <a:schemeClr val="bg1"/>
                </a:solidFill>
              </a:rPr>
              <a:t>東京都世田谷区瀬田</a:t>
            </a:r>
            <a:r>
              <a:rPr lang="en-US" altLang="ja-JP" dirty="0">
                <a:solidFill>
                  <a:schemeClr val="bg1"/>
                </a:solidFill>
              </a:rPr>
              <a:t> 4-14-3-101</a:t>
            </a:r>
          </a:p>
          <a:p>
            <a:pPr>
              <a:spcBef>
                <a:spcPct val="50000"/>
              </a:spcBef>
            </a:pPr>
            <a:r>
              <a:rPr lang="en-US" altLang="ja-JP" dirty="0" err="1">
                <a:solidFill>
                  <a:schemeClr val="bg1"/>
                </a:solidFill>
              </a:rPr>
              <a:t>tel</a:t>
            </a:r>
            <a:r>
              <a:rPr lang="en-US" altLang="ja-JP" dirty="0">
                <a:solidFill>
                  <a:schemeClr val="bg1"/>
                </a:solidFill>
              </a:rPr>
              <a:t>: 03-5491-</a:t>
            </a:r>
            <a:r>
              <a:rPr lang="en-US" altLang="ja-JP" dirty="0" smtClean="0">
                <a:solidFill>
                  <a:schemeClr val="bg1"/>
                </a:solidFill>
              </a:rPr>
              <a:t>8523</a:t>
            </a:r>
          </a:p>
          <a:p>
            <a:pPr>
              <a:spcBef>
                <a:spcPct val="50000"/>
              </a:spcBef>
            </a:pPr>
            <a:r>
              <a:rPr lang="en-US" altLang="ja-JP" dirty="0" err="1">
                <a:solidFill>
                  <a:schemeClr val="bg1"/>
                </a:solidFill>
              </a:rPr>
              <a:t>e</a:t>
            </a:r>
            <a:r>
              <a:rPr lang="en-US" altLang="ja-JP" dirty="0">
                <a:solidFill>
                  <a:schemeClr val="bg1"/>
                </a:solidFill>
              </a:rPr>
              <a:t>-Mail: </a:t>
            </a:r>
            <a:r>
              <a:rPr lang="en-US" altLang="ja-JP" dirty="0" err="1">
                <a:solidFill>
                  <a:schemeClr val="bg1"/>
                </a:solidFill>
              </a:rPr>
              <a:t>tatsumi</a:t>
            </a:r>
            <a:r>
              <a:rPr lang="en-US" altLang="ja-JP" dirty="0" err="1" smtClean="0">
                <a:solidFill>
                  <a:schemeClr val="bg1"/>
                </a:solidFill>
              </a:rPr>
              <a:t>@symphonies.co.jp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5153025" y="4414838"/>
            <a:ext cx="1497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solidFill>
                  <a:schemeClr val="bg1"/>
                </a:solidFill>
              </a:rPr>
              <a:t>2014/</a:t>
            </a:r>
            <a:r>
              <a:rPr lang="ja-JP" altLang="ja-JP" sz="1200" dirty="0" smtClean="0">
                <a:solidFill>
                  <a:schemeClr val="bg1"/>
                </a:solidFill>
              </a:rPr>
              <a:t>1</a:t>
            </a:r>
            <a:r>
              <a:rPr lang="en-US" altLang="ja-JP" sz="1200" dirty="0" smtClean="0">
                <a:solidFill>
                  <a:schemeClr val="bg1"/>
                </a:solidFill>
              </a:rPr>
              <a:t>1/10</a:t>
            </a:r>
            <a:endParaRPr lang="en-US" altLang="ja-JP" sz="1200" dirty="0">
              <a:solidFill>
                <a:schemeClr val="bg1"/>
              </a:solidFill>
            </a:endParaRPr>
          </a:p>
        </p:txBody>
      </p:sp>
      <p:sp>
        <p:nvSpPr>
          <p:cNvPr id="14345" name="Rectangle 21"/>
          <p:cNvSpPr>
            <a:spLocks noChangeArrowheads="1"/>
          </p:cNvSpPr>
          <p:nvPr/>
        </p:nvSpPr>
        <p:spPr bwMode="auto">
          <a:xfrm>
            <a:off x="6372369" y="734591"/>
            <a:ext cx="33138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dirty="0">
                <a:latin typeface="ヒラギノ角ゴ Std W8" pitchFamily="-103" charset="-128"/>
                <a:ea typeface="ヒラギノ角ゴ Std W8" pitchFamily="-103" charset="-128"/>
                <a:cs typeface="ヒラギノ角ゴ Std W8" pitchFamily="-103" charset="-128"/>
              </a:rPr>
              <a:t>Based on</a:t>
            </a:r>
          </a:p>
          <a:p>
            <a:endParaRPr lang="en-US" altLang="ja-JP" sz="1800" dirty="0">
              <a:latin typeface="ヒラギノ角ゴ Std W8" pitchFamily="-103" charset="-128"/>
              <a:ea typeface="ヒラギノ角ゴ Std W8" pitchFamily="-103" charset="-128"/>
              <a:cs typeface="ヒラギノ角ゴ Std W8" pitchFamily="-103" charset="-128"/>
            </a:endParaRPr>
          </a:p>
          <a:p>
            <a:r>
              <a:rPr lang="en-US" altLang="ja-JP" sz="1800" dirty="0">
                <a:latin typeface="ヒラギノ角ゴ Std W8" pitchFamily="-103" charset="-128"/>
                <a:ea typeface="ヒラギノ角ゴ Std W8" pitchFamily="-103" charset="-128"/>
                <a:cs typeface="ヒラギノ角ゴ Std W8" pitchFamily="-103" charset="-128"/>
              </a:rPr>
              <a:t>WBS</a:t>
            </a:r>
          </a:p>
          <a:p>
            <a:r>
              <a:rPr lang="en-US" altLang="ja-JP" sz="1800" dirty="0"/>
              <a:t>Work Breakdown Structure</a:t>
            </a:r>
          </a:p>
          <a:p>
            <a:r>
              <a:rPr lang="ja-JP" sz="1800" b="1" dirty="0">
                <a:latin typeface="ヒラギノ角ゴ Std W8" pitchFamily="-103" charset="-128"/>
                <a:ea typeface="ヒラギノ角ゴ Std W8" pitchFamily="-103" charset="-128"/>
                <a:cs typeface="ヒラギノ角ゴ Std W8" pitchFamily="-103" charset="-128"/>
              </a:rPr>
              <a:t>PDCA</a:t>
            </a:r>
            <a:r>
              <a:rPr lang="ja-JP" sz="1800" dirty="0">
                <a:latin typeface="ヒラギノ角ゴ Std W8" pitchFamily="-103" charset="-128"/>
                <a:ea typeface="ヒラギノ角ゴ Std W8" pitchFamily="-103" charset="-128"/>
                <a:cs typeface="ヒラギノ角ゴ Std W8" pitchFamily="-103" charset="-128"/>
              </a:rPr>
              <a:t> </a:t>
            </a:r>
            <a:r>
              <a:rPr lang="en-US" altLang="ja-JP" sz="1800" dirty="0">
                <a:latin typeface="ヒラギノ角ゴ Std W8" pitchFamily="-103" charset="-128"/>
                <a:ea typeface="ヒラギノ角ゴ Std W8" pitchFamily="-103" charset="-128"/>
                <a:cs typeface="ヒラギノ角ゴ Std W8" pitchFamily="-103" charset="-128"/>
              </a:rPr>
              <a:t>cycle</a:t>
            </a:r>
            <a:endParaRPr lang="en-US" altLang="ja-JP" sz="1800" dirty="0">
              <a:latin typeface="ＭＳ Ｐゴシック" pitchFamily="-103" charset="-128"/>
              <a:ea typeface="ＭＳ Ｐゴシック" pitchFamily="-103" charset="-128"/>
              <a:cs typeface="ＭＳ Ｐゴシック" pitchFamily="-103" charset="-128"/>
            </a:endParaRPr>
          </a:p>
          <a:p>
            <a:r>
              <a:rPr lang="en-US" altLang="ja-JP" sz="1800" dirty="0"/>
              <a:t>Plan</a:t>
            </a:r>
            <a:r>
              <a:rPr lang="ja-JP" sz="1800" dirty="0"/>
              <a:t>-</a:t>
            </a:r>
            <a:r>
              <a:rPr lang="en-US" altLang="ja-JP" sz="1800" dirty="0"/>
              <a:t>Do</a:t>
            </a:r>
            <a:r>
              <a:rPr lang="ja-JP" sz="1800" dirty="0"/>
              <a:t>-</a:t>
            </a:r>
            <a:r>
              <a:rPr lang="en-US" altLang="ja-JP" sz="1800" dirty="0"/>
              <a:t>Check</a:t>
            </a:r>
            <a:r>
              <a:rPr lang="ja-JP" sz="1800" dirty="0"/>
              <a:t>-</a:t>
            </a:r>
            <a:r>
              <a:rPr lang="en-US" altLang="ja-JP" sz="1800" dirty="0"/>
              <a:t>Act</a:t>
            </a:r>
            <a:r>
              <a:rPr lang="ja-JP" sz="1800" dirty="0"/>
              <a:t> </a:t>
            </a:r>
            <a:r>
              <a:rPr lang="ja-JP" sz="1800" dirty="0" smtClean="0"/>
              <a:t>cycle</a:t>
            </a:r>
            <a:endParaRPr lang="en-US" altLang="ja-JP" sz="1800" dirty="0"/>
          </a:p>
          <a:p>
            <a:endParaRPr lang="en-US" altLang="ja-JP" sz="1800" dirty="0" smtClean="0">
              <a:latin typeface="ＭＳ Ｐゴシック" pitchFamily="-103" charset="-128"/>
              <a:ea typeface="ＭＳ Ｐゴシック" pitchFamily="-103" charset="-128"/>
              <a:cs typeface="ＭＳ Ｐゴシック" pitchFamily="-103" charset="-128"/>
            </a:endParaRPr>
          </a:p>
          <a:p>
            <a:endParaRPr lang="en-US" altLang="ja-JP" sz="1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endParaRPr lang="en-US" altLang="ja-JP" sz="1800" dirty="0">
              <a:latin typeface="ヒラギノ角ゴ Pro W3"/>
              <a:ea typeface="ヒラギノ角ゴ Pro W3"/>
              <a:cs typeface="ヒラギノ角ゴ Pro W3"/>
            </a:endParaRPr>
          </a:p>
          <a:p>
            <a:endParaRPr lang="en-US" altLang="ja-JP" sz="1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endParaRPr lang="en-US" altLang="ja-JP" sz="1800" dirty="0">
              <a:latin typeface="ヒラギノ角ゴ Pro W3"/>
              <a:ea typeface="ヒラギノ角ゴ Pro W3"/>
              <a:cs typeface="ヒラギノ角ゴ Pro W3"/>
            </a:endParaRPr>
          </a:p>
          <a:p>
            <a:endParaRPr lang="en-US" altLang="ja-JP" sz="1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1800" dirty="0" smtClean="0">
                <a:latin typeface="ヒラギノ角ゴ Pro W3"/>
                <a:ea typeface="ヒラギノ角ゴ Pro W3"/>
                <a:cs typeface="ヒラギノ角ゴ Pro W3"/>
              </a:rPr>
              <a:t>　　　　　　</a:t>
            </a:r>
            <a:r>
              <a:rPr lang="en-US" altLang="ja-JP" sz="1800" dirty="0">
                <a:latin typeface="ヒラギノ角ゴ Pro W3"/>
                <a:ea typeface="ヒラギノ角ゴ Pro W3"/>
                <a:cs typeface="ヒラギノ角ゴ Pro W3"/>
              </a:rPr>
              <a:t>a</a:t>
            </a:r>
            <a:r>
              <a:rPr lang="en-US" altLang="ja-JP" sz="1800" dirty="0" smtClean="0">
                <a:latin typeface="ヒラギノ角ゴ Pro W3"/>
                <a:ea typeface="ヒラギノ角ゴ Pro W3"/>
                <a:cs typeface="ヒラギノ角ゴ Pro W3"/>
              </a:rPr>
              <a:t>nd </a:t>
            </a:r>
          </a:p>
          <a:p>
            <a:endParaRPr lang="en-US" altLang="ja-JP" sz="1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1800" dirty="0" smtClean="0">
                <a:latin typeface="ヒラギノ角ゴ Std W8"/>
                <a:ea typeface="ヒラギノ角ゴ Std W8"/>
                <a:cs typeface="ヒラギノ角ゴ Std W8"/>
              </a:rPr>
              <a:t>DEOS/D-ADD Project</a:t>
            </a:r>
            <a:endParaRPr lang="en-US" altLang="ja-JP" sz="2400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14346" name="Rectangle 24"/>
          <p:cNvSpPr>
            <a:spLocks noChangeArrowheads="1"/>
          </p:cNvSpPr>
          <p:nvPr/>
        </p:nvSpPr>
        <p:spPr bwMode="auto">
          <a:xfrm>
            <a:off x="6492174" y="3426813"/>
            <a:ext cx="325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dirty="0">
                <a:solidFill>
                  <a:srgbClr val="000000"/>
                </a:solidFill>
                <a:latin typeface="Helvetica" pitchFamily="-103" charset="0"/>
                <a:ea typeface="ＭＳ Ｐゴシック" pitchFamily="-103" charset="-128"/>
                <a:cs typeface="ＭＳ Ｐゴシック" pitchFamily="-103" charset="-128"/>
              </a:rPr>
              <a:t>National Aeronautics and Space Administration, NASA</a:t>
            </a:r>
          </a:p>
        </p:txBody>
      </p:sp>
      <p:pic>
        <p:nvPicPr>
          <p:cNvPr id="14347" name="Picture 25" descr="Logo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6851" y="2550878"/>
            <a:ext cx="1209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051" y="5216468"/>
            <a:ext cx="1900489" cy="45752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537880" y="5732075"/>
            <a:ext cx="1107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Helvetica"/>
                <a:cs typeface="Helvetica"/>
              </a:rPr>
              <a:t>http://</a:t>
            </a:r>
            <a:r>
              <a:rPr lang="en-US" altLang="ja-JP" dirty="0" err="1">
                <a:latin typeface="Helvetica"/>
                <a:cs typeface="Helvetica"/>
              </a:rPr>
              <a:t>deos.or.jp</a:t>
            </a:r>
            <a:r>
              <a:rPr lang="en-US" altLang="ja-JP" dirty="0">
                <a:latin typeface="Helvetica"/>
                <a:cs typeface="Helvetica"/>
              </a:rPr>
              <a:t>/</a:t>
            </a:r>
            <a:endParaRPr lang="ja-JP" altLang="en-US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604838" y="254000"/>
            <a:ext cx="323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solidFill>
                  <a:schemeClr val="bg1"/>
                </a:solidFill>
              </a:rPr>
              <a:t>DEOS/D-ADD</a:t>
            </a:r>
            <a:r>
              <a:rPr lang="ja-JP" altLang="en-US" sz="1200" dirty="0" smtClean="0">
                <a:solidFill>
                  <a:schemeClr val="bg1"/>
                </a:solidFill>
              </a:rPr>
              <a:t>について</a:t>
            </a:r>
            <a:endParaRPr lang="en-US" altLang="ja-JP" sz="1200" dirty="0">
              <a:solidFill>
                <a:schemeClr val="bg1"/>
              </a:solidFill>
            </a:endParaRPr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6461892" y="1455463"/>
            <a:ext cx="33766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ja-JP" sz="2000" dirty="0" smtClean="0">
                <a:latin typeface="ヒラギノ角ゴ Std W8"/>
                <a:ea typeface="ヒラギノ角ゴ Std W8"/>
                <a:cs typeface="ヒラギノ角ゴ Std W8"/>
              </a:rPr>
              <a:t>D-Case</a:t>
            </a:r>
          </a:p>
          <a:p>
            <a:pPr>
              <a:lnSpc>
                <a:spcPct val="160000"/>
              </a:lnSpc>
            </a:pPr>
            <a:r>
              <a:rPr lang="en-US" altLang="ja-JP" sz="1200" dirty="0" smtClean="0">
                <a:latin typeface="ヒラギノ角ゴ Std W8"/>
                <a:ea typeface="ヒラギノ角ゴ Std W8"/>
                <a:cs typeface="ヒラギノ角ゴ Std W8"/>
              </a:rPr>
              <a:t>GSN</a:t>
            </a:r>
            <a:r>
              <a:rPr lang="ja-JP" altLang="en-US" sz="1200" dirty="0" smtClean="0">
                <a:latin typeface="ヒラギノ角ゴ Std W8"/>
                <a:ea typeface="ヒラギノ角ゴ Std W8"/>
                <a:cs typeface="ヒラギノ角ゴ Std W8"/>
              </a:rPr>
              <a:t>表記法</a:t>
            </a:r>
            <a:endParaRPr lang="en-US" altLang="ja-JP" sz="1200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pic>
        <p:nvPicPr>
          <p:cNvPr id="2" name="図 1" descr="DEOSプロセス図とD-AD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" y="1462527"/>
            <a:ext cx="6127282" cy="4329849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9" name="図 8" descr="AssureNoteで表示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50" y="2347944"/>
            <a:ext cx="3456929" cy="3194263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405190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 descr="AssureNoteで表示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7" y="3348621"/>
            <a:ext cx="2288057" cy="2114205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604838" y="254000"/>
            <a:ext cx="323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solidFill>
                  <a:schemeClr val="bg1"/>
                </a:solidFill>
              </a:rPr>
              <a:t>D-ADD</a:t>
            </a:r>
            <a:r>
              <a:rPr lang="ja-JP" altLang="en-US" sz="1200" dirty="0" smtClean="0">
                <a:solidFill>
                  <a:schemeClr val="bg1"/>
                </a:solidFill>
              </a:rPr>
              <a:t>と</a:t>
            </a:r>
            <a:r>
              <a:rPr lang="en-US" altLang="ja-JP" sz="1200" dirty="0" err="1" smtClean="0">
                <a:solidFill>
                  <a:schemeClr val="bg1"/>
                </a:solidFill>
              </a:rPr>
              <a:t>KnowledgeLine</a:t>
            </a:r>
            <a:r>
              <a:rPr lang="ja-JP" altLang="en-US" sz="1200" dirty="0" smtClean="0">
                <a:solidFill>
                  <a:schemeClr val="bg1"/>
                </a:solidFill>
              </a:rPr>
              <a:t>について</a:t>
            </a:r>
            <a:endParaRPr lang="en-US" altLang="ja-JP" sz="1200" dirty="0">
              <a:solidFill>
                <a:schemeClr val="bg1"/>
              </a:solidFill>
            </a:endParaRPr>
          </a:p>
        </p:txBody>
      </p:sp>
      <p:pic>
        <p:nvPicPr>
          <p:cNvPr id="10" name="図 9" descr="KL機能解説v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88" y="811230"/>
            <a:ext cx="3483885" cy="493013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3" name="角丸四角形 22"/>
          <p:cNvSpPr/>
          <p:nvPr/>
        </p:nvSpPr>
        <p:spPr>
          <a:xfrm>
            <a:off x="2922499" y="3521995"/>
            <a:ext cx="980990" cy="1449146"/>
          </a:xfrm>
          <a:prstGeom prst="roundRect">
            <a:avLst>
              <a:gd name="adj" fmla="val 981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図形グループ 26"/>
          <p:cNvGrpSpPr/>
          <p:nvPr/>
        </p:nvGrpSpPr>
        <p:grpSpPr>
          <a:xfrm>
            <a:off x="881200" y="979043"/>
            <a:ext cx="522508" cy="623618"/>
            <a:chOff x="6905372" y="369617"/>
            <a:chExt cx="522508" cy="623618"/>
          </a:xfrm>
        </p:grpSpPr>
        <p:sp>
          <p:nvSpPr>
            <p:cNvPr id="28" name="メモ 27"/>
            <p:cNvSpPr/>
            <p:nvPr/>
          </p:nvSpPr>
          <p:spPr>
            <a:xfrm>
              <a:off x="6905372" y="369617"/>
              <a:ext cx="522508" cy="623618"/>
            </a:xfrm>
            <a:prstGeom prst="foldedCorner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29" name="図 28" descr="Excel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47" y="462175"/>
              <a:ext cx="428128" cy="449183"/>
            </a:xfrm>
            <a:prstGeom prst="rect">
              <a:avLst/>
            </a:prstGeom>
          </p:spPr>
        </p:pic>
      </p:grpSp>
      <p:grpSp>
        <p:nvGrpSpPr>
          <p:cNvPr id="30" name="図形グループ 29"/>
          <p:cNvGrpSpPr/>
          <p:nvPr/>
        </p:nvGrpSpPr>
        <p:grpSpPr>
          <a:xfrm>
            <a:off x="1403708" y="979043"/>
            <a:ext cx="460328" cy="623618"/>
            <a:chOff x="7427880" y="369617"/>
            <a:chExt cx="460328" cy="623618"/>
          </a:xfrm>
        </p:grpSpPr>
        <p:sp>
          <p:nvSpPr>
            <p:cNvPr id="31" name="メモ 30"/>
            <p:cNvSpPr/>
            <p:nvPr/>
          </p:nvSpPr>
          <p:spPr>
            <a:xfrm>
              <a:off x="7427880" y="369617"/>
              <a:ext cx="460328" cy="623618"/>
            </a:xfrm>
            <a:prstGeom prst="foldedCorner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32" name="図 31" descr="PowerPoint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359" y="486598"/>
              <a:ext cx="363003" cy="376888"/>
            </a:xfrm>
            <a:prstGeom prst="rect">
              <a:avLst/>
            </a:prstGeom>
          </p:spPr>
        </p:pic>
      </p:grpSp>
      <p:grpSp>
        <p:nvGrpSpPr>
          <p:cNvPr id="33" name="図形グループ 32"/>
          <p:cNvGrpSpPr/>
          <p:nvPr/>
        </p:nvGrpSpPr>
        <p:grpSpPr>
          <a:xfrm>
            <a:off x="1189401" y="1602661"/>
            <a:ext cx="428613" cy="623618"/>
            <a:chOff x="7948128" y="369617"/>
            <a:chExt cx="428613" cy="623618"/>
          </a:xfrm>
        </p:grpSpPr>
        <p:sp>
          <p:nvSpPr>
            <p:cNvPr id="34" name="メモ 33"/>
            <p:cNvSpPr/>
            <p:nvPr/>
          </p:nvSpPr>
          <p:spPr>
            <a:xfrm>
              <a:off x="7948128" y="369617"/>
              <a:ext cx="428613" cy="623618"/>
            </a:xfrm>
            <a:prstGeom prst="foldedCorner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35" name="図 34" descr="Word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551" y="519068"/>
              <a:ext cx="373442" cy="344418"/>
            </a:xfrm>
            <a:prstGeom prst="rect">
              <a:avLst/>
            </a:prstGeom>
          </p:spPr>
        </p:pic>
      </p:grpSp>
      <p:sp>
        <p:nvSpPr>
          <p:cNvPr id="36" name="角丸四角形 35"/>
          <p:cNvSpPr/>
          <p:nvPr/>
        </p:nvSpPr>
        <p:spPr>
          <a:xfrm>
            <a:off x="650695" y="876475"/>
            <a:ext cx="1424616" cy="1449146"/>
          </a:xfrm>
          <a:prstGeom prst="roundRect">
            <a:avLst>
              <a:gd name="adj" fmla="val 981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柱 38"/>
          <p:cNvSpPr/>
          <p:nvPr/>
        </p:nvSpPr>
        <p:spPr>
          <a:xfrm>
            <a:off x="2303855" y="1303125"/>
            <a:ext cx="924195" cy="822960"/>
          </a:xfrm>
          <a:prstGeom prst="can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XML DB</a:t>
            </a:r>
          </a:p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Open XML</a:t>
            </a:r>
            <a:r>
              <a:rPr lang="ja-JP" altLang="en-US" sz="1200" dirty="0" smtClean="0">
                <a:solidFill>
                  <a:schemeClr val="tx1"/>
                </a:solidFill>
              </a:rPr>
              <a:t>リポジトリ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804640" y="821764"/>
            <a:ext cx="10695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KL </a:t>
            </a:r>
            <a:r>
              <a:rPr lang="ja-JP" altLang="en-US" dirty="0" smtClean="0">
                <a:latin typeface="ヒラギノ角ゴ Std W8"/>
                <a:ea typeface="ヒラギノ角ゴ Std W8"/>
                <a:cs typeface="ヒラギノ角ゴ Std W8"/>
              </a:rPr>
              <a:t>≅</a:t>
            </a:r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 D-ADD</a:t>
            </a:r>
            <a:endParaRPr lang="ja-JP" altLang="en-US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08" y="706082"/>
            <a:ext cx="699859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角丸四角形 44"/>
          <p:cNvSpPr/>
          <p:nvPr/>
        </p:nvSpPr>
        <p:spPr>
          <a:xfrm>
            <a:off x="8378490" y="2958166"/>
            <a:ext cx="1309836" cy="880583"/>
          </a:xfrm>
          <a:prstGeom prst="roundRect">
            <a:avLst>
              <a:gd name="adj" fmla="val 98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開発システム</a:t>
            </a:r>
            <a:endParaRPr kumimoji="1" lang="en-US" altLang="ja-JP" sz="1100" dirty="0" smtClean="0"/>
          </a:p>
          <a:p>
            <a:pPr algn="ctr"/>
            <a:r>
              <a:rPr lang="ja-JP" altLang="en-US" sz="1100" dirty="0" smtClean="0"/>
              <a:t>（運用システム）</a:t>
            </a:r>
            <a:endParaRPr kumimoji="1" lang="ja-JP" altLang="en-US" sz="1100" dirty="0"/>
          </a:p>
        </p:txBody>
      </p:sp>
      <p:sp>
        <p:nvSpPr>
          <p:cNvPr id="51" name="角丸四角形 50"/>
          <p:cNvSpPr/>
          <p:nvPr/>
        </p:nvSpPr>
        <p:spPr>
          <a:xfrm>
            <a:off x="5932654" y="2958194"/>
            <a:ext cx="928795" cy="880583"/>
          </a:xfrm>
          <a:prstGeom prst="roundRect">
            <a:avLst>
              <a:gd name="adj" fmla="val 98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CI</a:t>
            </a:r>
            <a:endParaRPr kumimoji="1" lang="ja-JP" altLang="en-US" sz="1100" dirty="0"/>
          </a:p>
        </p:txBody>
      </p:sp>
      <p:sp>
        <p:nvSpPr>
          <p:cNvPr id="52" name="角丸四角形 51"/>
          <p:cNvSpPr/>
          <p:nvPr/>
        </p:nvSpPr>
        <p:spPr>
          <a:xfrm>
            <a:off x="7096804" y="2958194"/>
            <a:ext cx="928795" cy="880583"/>
          </a:xfrm>
          <a:prstGeom prst="roundRect">
            <a:avLst>
              <a:gd name="adj" fmla="val 98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SVN</a:t>
            </a:r>
            <a:endParaRPr kumimoji="1" lang="ja-JP" altLang="en-US" sz="2000" dirty="0"/>
          </a:p>
        </p:txBody>
      </p:sp>
      <p:cxnSp>
        <p:nvCxnSpPr>
          <p:cNvPr id="16396" name="直線コネクタ 16395"/>
          <p:cNvCxnSpPr>
            <a:stCxn id="51" idx="3"/>
            <a:endCxn id="52" idx="1"/>
          </p:cNvCxnSpPr>
          <p:nvPr/>
        </p:nvCxnSpPr>
        <p:spPr bwMode="auto">
          <a:xfrm>
            <a:off x="6861449" y="3398486"/>
            <a:ext cx="23535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正方形/長方形 67"/>
          <p:cNvSpPr/>
          <p:nvPr/>
        </p:nvSpPr>
        <p:spPr>
          <a:xfrm>
            <a:off x="603842" y="3066830"/>
            <a:ext cx="11721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D-Case Tools</a:t>
            </a:r>
            <a:endParaRPr lang="ja-JP" altLang="en-US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1847228" y="1549124"/>
            <a:ext cx="577259" cy="3463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46622" y="2430236"/>
            <a:ext cx="1082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ヒラギノ角ゴ Std W8"/>
                <a:ea typeface="ヒラギノ角ゴ Std W8"/>
                <a:cs typeface="ヒラギノ角ゴ Std W8"/>
              </a:rPr>
              <a:t>仕様書、設計書</a:t>
            </a:r>
            <a:endParaRPr lang="ja-JP" altLang="en-US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3" name="左右矢印 2"/>
          <p:cNvSpPr/>
          <p:nvPr/>
        </p:nvSpPr>
        <p:spPr bwMode="auto">
          <a:xfrm>
            <a:off x="2068510" y="3425392"/>
            <a:ext cx="846646" cy="31752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6386" name="右矢印 16385"/>
          <p:cNvSpPr/>
          <p:nvPr/>
        </p:nvSpPr>
        <p:spPr bwMode="auto">
          <a:xfrm>
            <a:off x="5176086" y="3165601"/>
            <a:ext cx="894751" cy="4233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ルール</a:t>
            </a: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cxnSp>
        <p:nvCxnSpPr>
          <p:cNvPr id="63" name="直線コネクタ 62"/>
          <p:cNvCxnSpPr>
            <a:endCxn id="45" idx="1"/>
          </p:cNvCxnSpPr>
          <p:nvPr/>
        </p:nvCxnSpPr>
        <p:spPr bwMode="auto">
          <a:xfrm flipV="1">
            <a:off x="8024052" y="3398458"/>
            <a:ext cx="354438" cy="81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167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 descr="AssureNoteで表示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7" y="3348621"/>
            <a:ext cx="2288057" cy="2114205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604838" y="254000"/>
            <a:ext cx="323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solidFill>
                  <a:schemeClr val="bg1"/>
                </a:solidFill>
              </a:rPr>
              <a:t>D-ADD</a:t>
            </a:r>
            <a:r>
              <a:rPr lang="ja-JP" altLang="en-US" sz="1200" dirty="0" smtClean="0">
                <a:solidFill>
                  <a:schemeClr val="bg1"/>
                </a:solidFill>
              </a:rPr>
              <a:t>と</a:t>
            </a:r>
            <a:r>
              <a:rPr lang="en-US" altLang="ja-JP" sz="1200" dirty="0" err="1" smtClean="0">
                <a:solidFill>
                  <a:schemeClr val="bg1"/>
                </a:solidFill>
              </a:rPr>
              <a:t>KnowledgeLine</a:t>
            </a:r>
            <a:r>
              <a:rPr lang="ja-JP" altLang="en-US" sz="1200" dirty="0" smtClean="0">
                <a:solidFill>
                  <a:schemeClr val="bg1"/>
                </a:solidFill>
              </a:rPr>
              <a:t>について</a:t>
            </a:r>
            <a:endParaRPr lang="en-US" altLang="ja-JP" sz="1200" dirty="0">
              <a:solidFill>
                <a:schemeClr val="bg1"/>
              </a:solidFill>
            </a:endParaRPr>
          </a:p>
        </p:txBody>
      </p:sp>
      <p:pic>
        <p:nvPicPr>
          <p:cNvPr id="10" name="図 9" descr="KL機能解説v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88" y="811230"/>
            <a:ext cx="3483885" cy="493013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3" name="角丸四角形 22"/>
          <p:cNvSpPr/>
          <p:nvPr/>
        </p:nvSpPr>
        <p:spPr>
          <a:xfrm>
            <a:off x="2922499" y="3521995"/>
            <a:ext cx="980990" cy="1449146"/>
          </a:xfrm>
          <a:prstGeom prst="roundRect">
            <a:avLst>
              <a:gd name="adj" fmla="val 981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図形グループ 26"/>
          <p:cNvGrpSpPr/>
          <p:nvPr/>
        </p:nvGrpSpPr>
        <p:grpSpPr>
          <a:xfrm>
            <a:off x="881200" y="979043"/>
            <a:ext cx="522508" cy="623618"/>
            <a:chOff x="6905372" y="369617"/>
            <a:chExt cx="522508" cy="623618"/>
          </a:xfrm>
        </p:grpSpPr>
        <p:sp>
          <p:nvSpPr>
            <p:cNvPr id="28" name="メモ 27"/>
            <p:cNvSpPr/>
            <p:nvPr/>
          </p:nvSpPr>
          <p:spPr>
            <a:xfrm>
              <a:off x="6905372" y="369617"/>
              <a:ext cx="522508" cy="623618"/>
            </a:xfrm>
            <a:prstGeom prst="foldedCorner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29" name="図 28" descr="Excel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47" y="462175"/>
              <a:ext cx="428128" cy="449183"/>
            </a:xfrm>
            <a:prstGeom prst="rect">
              <a:avLst/>
            </a:prstGeom>
          </p:spPr>
        </p:pic>
      </p:grpSp>
      <p:grpSp>
        <p:nvGrpSpPr>
          <p:cNvPr id="30" name="図形グループ 29"/>
          <p:cNvGrpSpPr/>
          <p:nvPr/>
        </p:nvGrpSpPr>
        <p:grpSpPr>
          <a:xfrm>
            <a:off x="1403708" y="979043"/>
            <a:ext cx="460328" cy="623618"/>
            <a:chOff x="7427880" y="369617"/>
            <a:chExt cx="460328" cy="623618"/>
          </a:xfrm>
        </p:grpSpPr>
        <p:sp>
          <p:nvSpPr>
            <p:cNvPr id="31" name="メモ 30"/>
            <p:cNvSpPr/>
            <p:nvPr/>
          </p:nvSpPr>
          <p:spPr>
            <a:xfrm>
              <a:off x="7427880" y="369617"/>
              <a:ext cx="460328" cy="623618"/>
            </a:xfrm>
            <a:prstGeom prst="foldedCorner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32" name="図 31" descr="PowerPoint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359" y="486598"/>
              <a:ext cx="363003" cy="376888"/>
            </a:xfrm>
            <a:prstGeom prst="rect">
              <a:avLst/>
            </a:prstGeom>
          </p:spPr>
        </p:pic>
      </p:grpSp>
      <p:grpSp>
        <p:nvGrpSpPr>
          <p:cNvPr id="33" name="図形グループ 32"/>
          <p:cNvGrpSpPr/>
          <p:nvPr/>
        </p:nvGrpSpPr>
        <p:grpSpPr>
          <a:xfrm>
            <a:off x="1189401" y="1602661"/>
            <a:ext cx="428613" cy="623618"/>
            <a:chOff x="7948128" y="369617"/>
            <a:chExt cx="428613" cy="623618"/>
          </a:xfrm>
        </p:grpSpPr>
        <p:sp>
          <p:nvSpPr>
            <p:cNvPr id="34" name="メモ 33"/>
            <p:cNvSpPr/>
            <p:nvPr/>
          </p:nvSpPr>
          <p:spPr>
            <a:xfrm>
              <a:off x="7948128" y="369617"/>
              <a:ext cx="428613" cy="623618"/>
            </a:xfrm>
            <a:prstGeom prst="foldedCorner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35" name="図 34" descr="Word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551" y="519068"/>
              <a:ext cx="373442" cy="344418"/>
            </a:xfrm>
            <a:prstGeom prst="rect">
              <a:avLst/>
            </a:prstGeom>
          </p:spPr>
        </p:pic>
      </p:grpSp>
      <p:sp>
        <p:nvSpPr>
          <p:cNvPr id="36" name="角丸四角形 35"/>
          <p:cNvSpPr/>
          <p:nvPr/>
        </p:nvSpPr>
        <p:spPr>
          <a:xfrm>
            <a:off x="650695" y="876475"/>
            <a:ext cx="1424616" cy="1449146"/>
          </a:xfrm>
          <a:prstGeom prst="roundRect">
            <a:avLst>
              <a:gd name="adj" fmla="val 981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柱 38"/>
          <p:cNvSpPr/>
          <p:nvPr/>
        </p:nvSpPr>
        <p:spPr>
          <a:xfrm>
            <a:off x="2303855" y="1303125"/>
            <a:ext cx="924195" cy="822960"/>
          </a:xfrm>
          <a:prstGeom prst="can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XML DB</a:t>
            </a:r>
          </a:p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Open XML</a:t>
            </a:r>
            <a:r>
              <a:rPr lang="ja-JP" altLang="en-US" sz="1200" dirty="0" smtClean="0">
                <a:solidFill>
                  <a:schemeClr val="tx1"/>
                </a:solidFill>
              </a:rPr>
              <a:t>リポジトリ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804640" y="821764"/>
            <a:ext cx="10695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KL </a:t>
            </a:r>
            <a:r>
              <a:rPr lang="ja-JP" altLang="en-US" dirty="0" smtClean="0">
                <a:latin typeface="ヒラギノ角ゴ Std W8"/>
                <a:ea typeface="ヒラギノ角ゴ Std W8"/>
                <a:cs typeface="ヒラギノ角ゴ Std W8"/>
              </a:rPr>
              <a:t>≅</a:t>
            </a:r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 D-ADD</a:t>
            </a:r>
            <a:endParaRPr lang="ja-JP" altLang="en-US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08" y="706082"/>
            <a:ext cx="699859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角丸四角形 44"/>
          <p:cNvSpPr/>
          <p:nvPr/>
        </p:nvSpPr>
        <p:spPr>
          <a:xfrm>
            <a:off x="8378490" y="2958166"/>
            <a:ext cx="1309836" cy="880583"/>
          </a:xfrm>
          <a:prstGeom prst="roundRect">
            <a:avLst>
              <a:gd name="adj" fmla="val 98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開発システム</a:t>
            </a:r>
            <a:endParaRPr kumimoji="1" lang="en-US" altLang="ja-JP" sz="1100" dirty="0" smtClean="0"/>
          </a:p>
          <a:p>
            <a:pPr algn="ctr"/>
            <a:r>
              <a:rPr lang="ja-JP" altLang="en-US" sz="1100" dirty="0" smtClean="0"/>
              <a:t>（運用システム）</a:t>
            </a:r>
            <a:endParaRPr kumimoji="1" lang="ja-JP" altLang="en-US" sz="1100" dirty="0"/>
          </a:p>
        </p:txBody>
      </p:sp>
      <p:sp>
        <p:nvSpPr>
          <p:cNvPr id="51" name="角丸四角形 50"/>
          <p:cNvSpPr/>
          <p:nvPr/>
        </p:nvSpPr>
        <p:spPr>
          <a:xfrm>
            <a:off x="5932654" y="2958194"/>
            <a:ext cx="928795" cy="880583"/>
          </a:xfrm>
          <a:prstGeom prst="roundRect">
            <a:avLst>
              <a:gd name="adj" fmla="val 98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CI</a:t>
            </a:r>
            <a:endParaRPr kumimoji="1" lang="ja-JP" altLang="en-US" sz="1100" dirty="0"/>
          </a:p>
        </p:txBody>
      </p:sp>
      <p:sp>
        <p:nvSpPr>
          <p:cNvPr id="52" name="角丸四角形 51"/>
          <p:cNvSpPr/>
          <p:nvPr/>
        </p:nvSpPr>
        <p:spPr>
          <a:xfrm>
            <a:off x="7096804" y="2958194"/>
            <a:ext cx="928795" cy="880583"/>
          </a:xfrm>
          <a:prstGeom prst="roundRect">
            <a:avLst>
              <a:gd name="adj" fmla="val 98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SVN</a:t>
            </a:r>
            <a:endParaRPr kumimoji="1" lang="ja-JP" altLang="en-US" sz="2000" dirty="0"/>
          </a:p>
        </p:txBody>
      </p:sp>
      <p:cxnSp>
        <p:nvCxnSpPr>
          <p:cNvPr id="16396" name="直線コネクタ 16395"/>
          <p:cNvCxnSpPr>
            <a:stCxn id="51" idx="3"/>
            <a:endCxn id="52" idx="1"/>
          </p:cNvCxnSpPr>
          <p:nvPr/>
        </p:nvCxnSpPr>
        <p:spPr bwMode="auto">
          <a:xfrm>
            <a:off x="6861449" y="3398486"/>
            <a:ext cx="23535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正方形/長方形 67"/>
          <p:cNvSpPr/>
          <p:nvPr/>
        </p:nvSpPr>
        <p:spPr>
          <a:xfrm>
            <a:off x="603842" y="3066830"/>
            <a:ext cx="11721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D-Case Tools</a:t>
            </a:r>
            <a:endParaRPr lang="ja-JP" altLang="en-US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1847228" y="1549124"/>
            <a:ext cx="577259" cy="3463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46622" y="2430236"/>
            <a:ext cx="1082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ヒラギノ角ゴ Std W8"/>
                <a:ea typeface="ヒラギノ角ゴ Std W8"/>
                <a:cs typeface="ヒラギノ角ゴ Std W8"/>
              </a:rPr>
              <a:t>仕様書、設計書</a:t>
            </a:r>
            <a:endParaRPr lang="ja-JP" altLang="en-US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3" name="左右矢印 2"/>
          <p:cNvSpPr/>
          <p:nvPr/>
        </p:nvSpPr>
        <p:spPr bwMode="auto">
          <a:xfrm>
            <a:off x="2068510" y="3425392"/>
            <a:ext cx="846646" cy="31752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6386" name="右矢印 16385"/>
          <p:cNvSpPr/>
          <p:nvPr/>
        </p:nvSpPr>
        <p:spPr bwMode="auto">
          <a:xfrm>
            <a:off x="5176086" y="3165601"/>
            <a:ext cx="894751" cy="4233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ルール</a:t>
            </a: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cxnSp>
        <p:nvCxnSpPr>
          <p:cNvPr id="63" name="直線コネクタ 62"/>
          <p:cNvCxnSpPr>
            <a:endCxn id="45" idx="1"/>
          </p:cNvCxnSpPr>
          <p:nvPr/>
        </p:nvCxnSpPr>
        <p:spPr bwMode="auto">
          <a:xfrm flipV="1">
            <a:off x="8024052" y="3398458"/>
            <a:ext cx="354438" cy="81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6" name="図 65" descr="DEOSプロセス図とD-ADD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12" y="4296802"/>
            <a:ext cx="3366300" cy="2378799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26001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仕様タスク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5" y="871909"/>
            <a:ext cx="5709084" cy="5275293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604838" y="254000"/>
            <a:ext cx="4143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solidFill>
                  <a:schemeClr val="bg1"/>
                </a:solidFill>
              </a:rPr>
              <a:t>D-Case</a:t>
            </a:r>
            <a:r>
              <a:rPr lang="ja-JP" altLang="en-US" sz="1200" dirty="0" smtClean="0">
                <a:solidFill>
                  <a:schemeClr val="bg1"/>
                </a:solidFill>
              </a:rPr>
              <a:t>（アシュアランスケース）の合意記述</a:t>
            </a:r>
            <a:endParaRPr lang="en-US" altLang="ja-JP" sz="1200" dirty="0">
              <a:solidFill>
                <a:schemeClr val="bg1"/>
              </a:solidFill>
            </a:endParaRPr>
          </a:p>
        </p:txBody>
      </p:sp>
      <p:sp>
        <p:nvSpPr>
          <p:cNvPr id="4" name="左右矢印 3"/>
          <p:cNvSpPr/>
          <p:nvPr/>
        </p:nvSpPr>
        <p:spPr bwMode="auto">
          <a:xfrm>
            <a:off x="6017996" y="3535029"/>
            <a:ext cx="597061" cy="217977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97412" y="5184074"/>
            <a:ext cx="2378767" cy="1369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ヒラギノ角ゴ Std W8"/>
                <a:ea typeface="ヒラギノ角ゴ Std W8"/>
                <a:cs typeface="ヒラギノ角ゴ Std W8"/>
              </a:rPr>
              <a:t>AssureNote</a:t>
            </a:r>
            <a:r>
              <a:rPr kumimoji="1" lang="ja-JP" altLang="en-US" dirty="0" smtClean="0">
                <a:latin typeface="ヒラギノ角ゴ Std W8"/>
                <a:ea typeface="ヒラギノ角ゴ Std W8"/>
                <a:cs typeface="ヒラギノ角ゴ Std W8"/>
              </a:rPr>
              <a:t>との関係：</a:t>
            </a:r>
            <a:endParaRPr kumimoji="1" lang="en-US" altLang="ja-JP" dirty="0" smtClean="0">
              <a:latin typeface="ヒラギノ角ゴ Std W8"/>
              <a:ea typeface="ヒラギノ角ゴ Std W8"/>
              <a:cs typeface="ヒラギノ角ゴ Std W8"/>
            </a:endParaRPr>
          </a:p>
          <a:p>
            <a:endParaRPr lang="en-US" altLang="ja-JP" dirty="0" smtClean="0"/>
          </a:p>
          <a:p>
            <a:r>
              <a:rPr lang="en-US" altLang="ja-JP" sz="900" dirty="0" err="1" smtClean="0"/>
              <a:t>AssureNote</a:t>
            </a:r>
            <a:r>
              <a:rPr lang="ja-JP" altLang="en-US" sz="900" dirty="0" smtClean="0"/>
              <a:t>はアシュアランスケースを</a:t>
            </a:r>
            <a:r>
              <a:rPr lang="en-US" altLang="ja-JP" sz="900" dirty="0" smtClean="0"/>
              <a:t>GSN</a:t>
            </a:r>
            <a:r>
              <a:rPr lang="ja-JP" altLang="en-US" sz="900" dirty="0" smtClean="0"/>
              <a:t>形式（ツリー構造）で記述するが、複数のアシュアランスケースを結合したり、他のアシュアランスに影響を与える様な、各ノード間の関連の議論が発生することが考えられており、コメント欄の合意記述は今後の大きいな課題である。</a:t>
            </a:r>
            <a:endParaRPr lang="en-US" altLang="ja-JP" sz="900" dirty="0" smtClean="0"/>
          </a:p>
        </p:txBody>
      </p:sp>
      <p:sp>
        <p:nvSpPr>
          <p:cNvPr id="6" name="角丸四角形吹き出し 5"/>
          <p:cNvSpPr/>
          <p:nvPr/>
        </p:nvSpPr>
        <p:spPr bwMode="auto">
          <a:xfrm>
            <a:off x="360133" y="5544212"/>
            <a:ext cx="2606218" cy="473864"/>
          </a:xfrm>
          <a:prstGeom prst="wedgeRoundRectCallout">
            <a:avLst>
              <a:gd name="adj1" fmla="val 37223"/>
              <a:gd name="adj2" fmla="val -13062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合意すべき内容の</a:t>
            </a: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PMT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コンテンツ</a:t>
            </a: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pic>
        <p:nvPicPr>
          <p:cNvPr id="8" name="図 7" descr="コメント欄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20" y="3373913"/>
            <a:ext cx="3090667" cy="320924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図 8" descr="合意グラフ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03" y="1307865"/>
            <a:ext cx="3265709" cy="3796836"/>
          </a:xfrm>
          <a:prstGeom prst="rect">
            <a:avLst/>
          </a:prstGeom>
          <a:ln>
            <a:solidFill>
              <a:srgbClr val="008040"/>
            </a:solidFill>
          </a:ln>
        </p:spPr>
      </p:pic>
      <p:sp>
        <p:nvSpPr>
          <p:cNvPr id="23" name="角丸四角形吹き出し 22"/>
          <p:cNvSpPr/>
          <p:nvPr/>
        </p:nvSpPr>
        <p:spPr bwMode="auto">
          <a:xfrm>
            <a:off x="1138025" y="6246294"/>
            <a:ext cx="2606218" cy="473864"/>
          </a:xfrm>
          <a:prstGeom prst="wedgeRoundRectCallout">
            <a:avLst>
              <a:gd name="adj1" fmla="val 69587"/>
              <a:gd name="adj2" fmla="val -1862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コメント欄による合意記述</a:t>
            </a:r>
            <a:endParaRPr kumimoji="1" lang="en-U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　主張、反論、証拠、関連、など</a:t>
            </a: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24" name="角丸四角形吹き出し 23"/>
          <p:cNvSpPr/>
          <p:nvPr/>
        </p:nvSpPr>
        <p:spPr bwMode="auto">
          <a:xfrm>
            <a:off x="6417567" y="674414"/>
            <a:ext cx="2606218" cy="473864"/>
          </a:xfrm>
          <a:prstGeom prst="wedgeRoundRectCallout">
            <a:avLst>
              <a:gd name="adj1" fmla="val -2050"/>
              <a:gd name="adj2" fmla="val 9737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コメント欄履歴から合意グラフの生成</a:t>
            </a:r>
            <a:endParaRPr kumimoji="1" lang="en-U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（</a:t>
            </a:r>
            <a:r>
              <a:rPr lang="en-US" altLang="ja-JP" dirty="0" err="1" smtClean="0"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GraphDB</a:t>
            </a:r>
            <a:r>
              <a:rPr lang="ja-JP" altLang="en-US" dirty="0" smtClean="0"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を用いている）</a:t>
            </a: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47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77863" y="2714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77863" y="271463"/>
            <a:ext cx="34872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200" dirty="0" err="1">
                <a:solidFill>
                  <a:schemeClr val="bg1"/>
                </a:solidFill>
              </a:rPr>
              <a:t>KnowledgeLine</a:t>
            </a:r>
            <a:r>
              <a:rPr lang="ja-JP" altLang="en-US" sz="1200" dirty="0">
                <a:solidFill>
                  <a:schemeClr val="bg1"/>
                </a:solidFill>
              </a:rPr>
              <a:t>の機能</a:t>
            </a:r>
            <a:r>
              <a:rPr lang="ja-JP" altLang="en-US" sz="1200" dirty="0" smtClean="0">
                <a:solidFill>
                  <a:schemeClr val="bg1"/>
                </a:solidFill>
              </a:rPr>
              <a:t>概略：ガントチャート</a:t>
            </a:r>
            <a:r>
              <a:rPr lang="en-US" altLang="ja-JP" sz="1200" dirty="0" smtClean="0">
                <a:solidFill>
                  <a:schemeClr val="bg1"/>
                </a:solidFill>
              </a:rPr>
              <a:t>2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図 3" descr="ガントチャート事例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4" y="1091438"/>
            <a:ext cx="8311469" cy="5255679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角丸四角形 7"/>
          <p:cNvSpPr/>
          <p:nvPr/>
        </p:nvSpPr>
        <p:spPr bwMode="auto">
          <a:xfrm>
            <a:off x="881376" y="2606253"/>
            <a:ext cx="1383665" cy="3440255"/>
          </a:xfrm>
          <a:prstGeom prst="roundRect">
            <a:avLst>
              <a:gd name="adj" fmla="val 7008"/>
            </a:avLst>
          </a:prstGeom>
          <a:solidFill>
            <a:schemeClr val="accent1"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66340" y="4011854"/>
            <a:ext cx="1194122" cy="935290"/>
          </a:xfrm>
          <a:prstGeom prst="roundRect">
            <a:avLst>
              <a:gd name="adj" fmla="val 74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WBS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を</a:t>
            </a: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PMT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で記述することで、ガントチャートを</a:t>
            </a:r>
            <a:r>
              <a:rPr lang="en-US" altLang="ja-JP" dirty="0" smtClean="0"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MT</a:t>
            </a:r>
            <a:r>
              <a:rPr lang="ja-JP" altLang="en-US" dirty="0" smtClean="0"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内の</a:t>
            </a:r>
            <a:r>
              <a:rPr lang="en-US" altLang="ja-JP" dirty="0" smtClean="0"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TODO</a:t>
            </a:r>
            <a:r>
              <a:rPr lang="ja-JP" altLang="en-US" dirty="0" smtClean="0">
                <a:latin typeface="ヒラギノ角ゴ Pro W3" pitchFamily="-112" charset="-128"/>
                <a:ea typeface="ヒラギノ角ゴ Pro W3" pitchFamily="-112" charset="-128"/>
                <a:cs typeface="ヒラギノ角ゴ Pro W3" pitchFamily="-112" charset="-128"/>
              </a:rPr>
              <a:t>から生成させる</a:t>
            </a: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ヒラギノ角ゴ Pro W3" pitchFamily="-112" charset="-128"/>
              <a:ea typeface="ヒラギノ角ゴ Pro W3" pitchFamily="-112" charset="-128"/>
              <a:cs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76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604838" y="254000"/>
            <a:ext cx="323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err="1" smtClean="0">
                <a:solidFill>
                  <a:schemeClr val="bg1"/>
                </a:solidFill>
              </a:rPr>
              <a:t>KnowledgeLine</a:t>
            </a:r>
            <a:r>
              <a:rPr lang="ja-JP" altLang="en-US" sz="1200" dirty="0" smtClean="0">
                <a:solidFill>
                  <a:schemeClr val="bg1"/>
                </a:solidFill>
              </a:rPr>
              <a:t>の商品化計画</a:t>
            </a:r>
            <a:endParaRPr lang="en-US" altLang="ja-JP" sz="1200" dirty="0">
              <a:solidFill>
                <a:schemeClr val="bg1"/>
              </a:solidFill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736795" y="3739199"/>
            <a:ext cx="3669121" cy="2749022"/>
          </a:xfrm>
          <a:prstGeom prst="roundRect">
            <a:avLst>
              <a:gd name="adj" fmla="val 8804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55" name="角丸四角形 54"/>
          <p:cNvSpPr/>
          <p:nvPr/>
        </p:nvSpPr>
        <p:spPr>
          <a:xfrm>
            <a:off x="741730" y="930931"/>
            <a:ext cx="3669121" cy="2749022"/>
          </a:xfrm>
          <a:prstGeom prst="roundRect">
            <a:avLst>
              <a:gd name="adj" fmla="val 8804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56" name="角丸四角形 55"/>
          <p:cNvSpPr/>
          <p:nvPr/>
        </p:nvSpPr>
        <p:spPr>
          <a:xfrm>
            <a:off x="4508701" y="930931"/>
            <a:ext cx="3669121" cy="2749022"/>
          </a:xfrm>
          <a:prstGeom prst="roundRect">
            <a:avLst>
              <a:gd name="adj" fmla="val 8804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57" name="角丸四角形 56"/>
          <p:cNvSpPr/>
          <p:nvPr/>
        </p:nvSpPr>
        <p:spPr>
          <a:xfrm>
            <a:off x="4494346" y="3739199"/>
            <a:ext cx="3669121" cy="2749022"/>
          </a:xfrm>
          <a:prstGeom prst="roundRect">
            <a:avLst>
              <a:gd name="adj" fmla="val 8804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58" name="円/楕円 57"/>
          <p:cNvSpPr/>
          <p:nvPr/>
        </p:nvSpPr>
        <p:spPr>
          <a:xfrm>
            <a:off x="3208532" y="2506153"/>
            <a:ext cx="2571630" cy="2680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27453" y="1510592"/>
            <a:ext cx="4679987" cy="4679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 60"/>
          <p:cNvSpPr/>
          <p:nvPr/>
        </p:nvSpPr>
        <p:spPr>
          <a:xfrm>
            <a:off x="4010470" y="3265392"/>
            <a:ext cx="996462" cy="947615"/>
          </a:xfrm>
          <a:prstGeom prst="roundRect">
            <a:avLst/>
          </a:prstGeom>
          <a:solidFill>
            <a:srgbClr val="C3E3A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図 61" descr="icon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00" y="3471224"/>
            <a:ext cx="268938" cy="268938"/>
          </a:xfrm>
          <a:prstGeom prst="rect">
            <a:avLst/>
          </a:prstGeom>
        </p:spPr>
      </p:pic>
      <p:pic>
        <p:nvPicPr>
          <p:cNvPr id="63" name="図 62" descr="icon_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98" y="3699176"/>
            <a:ext cx="268938" cy="268938"/>
          </a:xfrm>
          <a:prstGeom prst="rect">
            <a:avLst/>
          </a:prstGeom>
        </p:spPr>
      </p:pic>
      <p:pic>
        <p:nvPicPr>
          <p:cNvPr id="64" name="図 63" descr="icon_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74" y="3833645"/>
            <a:ext cx="268938" cy="268938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3981498" y="4189813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 err="1" smtClean="0"/>
              <a:t>KnowledgeLine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（</a:t>
            </a:r>
            <a:r>
              <a:rPr kumimoji="1" lang="en-US" altLang="ja-JP" sz="1100" dirty="0" smtClean="0"/>
              <a:t>D-ADD</a:t>
            </a:r>
            <a:r>
              <a:rPr lang="ja-JP" altLang="en-US" sz="1100" dirty="0" smtClean="0"/>
              <a:t>版）</a:t>
            </a:r>
            <a:endParaRPr kumimoji="1" lang="ja-JP" altLang="en-US" sz="1100" dirty="0"/>
          </a:p>
        </p:txBody>
      </p:sp>
      <p:sp>
        <p:nvSpPr>
          <p:cNvPr id="66" name="角丸四角形 65"/>
          <p:cNvSpPr/>
          <p:nvPr/>
        </p:nvSpPr>
        <p:spPr>
          <a:xfrm>
            <a:off x="1574652" y="3255973"/>
            <a:ext cx="996462" cy="94761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maTrix</a:t>
            </a:r>
            <a:endParaRPr kumimoji="1" lang="ja-JP" altLang="en-US" dirty="0"/>
          </a:p>
        </p:txBody>
      </p:sp>
      <p:sp>
        <p:nvSpPr>
          <p:cNvPr id="67" name="角丸四角形 66"/>
          <p:cNvSpPr/>
          <p:nvPr/>
        </p:nvSpPr>
        <p:spPr>
          <a:xfrm>
            <a:off x="5175593" y="3412407"/>
            <a:ext cx="996462" cy="9476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/>
              <a:t>Office</a:t>
            </a:r>
            <a:r>
              <a:rPr kumimoji="1" lang="ja-JP" altLang="en-US" sz="1100" dirty="0" smtClean="0"/>
              <a:t>文書</a:t>
            </a:r>
            <a:endParaRPr kumimoji="1" lang="en-US" altLang="ja-JP" sz="1100" dirty="0" smtClean="0"/>
          </a:p>
          <a:p>
            <a:pPr algn="ctr"/>
            <a:r>
              <a:rPr lang="en-US" altLang="ja-JP" sz="900" dirty="0" smtClean="0"/>
              <a:t>XML</a:t>
            </a:r>
            <a:r>
              <a:rPr lang="ja-JP" altLang="en-US" sz="900" dirty="0" smtClean="0"/>
              <a:t>格納機能</a:t>
            </a:r>
            <a:endParaRPr lang="en-US" altLang="ja-JP" sz="900" dirty="0" smtClean="0"/>
          </a:p>
          <a:p>
            <a:pPr algn="ctr"/>
            <a:r>
              <a:rPr kumimoji="1" lang="ja-JP" altLang="en-US" sz="1100" dirty="0" smtClean="0"/>
              <a:t>（マークアップ管理）</a:t>
            </a:r>
            <a:endParaRPr kumimoji="1" lang="ja-JP" altLang="en-US" sz="1100" dirty="0"/>
          </a:p>
        </p:txBody>
      </p:sp>
      <p:sp>
        <p:nvSpPr>
          <p:cNvPr id="69" name="角丸四角形 68"/>
          <p:cNvSpPr/>
          <p:nvPr/>
        </p:nvSpPr>
        <p:spPr>
          <a:xfrm>
            <a:off x="6543285" y="3265175"/>
            <a:ext cx="996462" cy="947615"/>
          </a:xfrm>
          <a:prstGeom prst="roundRect">
            <a:avLst/>
          </a:prstGeom>
          <a:solidFill>
            <a:srgbClr val="F8B5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CI</a:t>
            </a:r>
          </a:p>
          <a:p>
            <a:pPr algn="ctr"/>
            <a:r>
              <a:rPr kumimoji="1" lang="ja-JP" altLang="en-US" dirty="0" smtClean="0"/>
              <a:t>サーバ</a:t>
            </a:r>
            <a:endParaRPr kumimoji="1" lang="en-US" altLang="ja-JP" sz="1050" dirty="0" smtClean="0"/>
          </a:p>
        </p:txBody>
      </p:sp>
      <p:sp>
        <p:nvSpPr>
          <p:cNvPr id="70" name="角丸四角形 69"/>
          <p:cNvSpPr/>
          <p:nvPr/>
        </p:nvSpPr>
        <p:spPr>
          <a:xfrm>
            <a:off x="5975488" y="4957260"/>
            <a:ext cx="996462" cy="947615"/>
          </a:xfrm>
          <a:prstGeom prst="roundRect">
            <a:avLst/>
          </a:prstGeom>
          <a:solidFill>
            <a:srgbClr val="F8B5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SVN</a:t>
            </a:r>
          </a:p>
        </p:txBody>
      </p:sp>
      <p:sp>
        <p:nvSpPr>
          <p:cNvPr id="71" name="角丸四角形 70"/>
          <p:cNvSpPr/>
          <p:nvPr/>
        </p:nvSpPr>
        <p:spPr>
          <a:xfrm>
            <a:off x="4886616" y="2506153"/>
            <a:ext cx="794984" cy="7558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err="1" smtClean="0"/>
              <a:t>Evernote</a:t>
            </a:r>
            <a:endParaRPr kumimoji="1" lang="en-US" altLang="ja-JP" sz="1050" dirty="0" smtClean="0"/>
          </a:p>
          <a:p>
            <a:pPr algn="ctr"/>
            <a:r>
              <a:rPr lang="ja-JP" altLang="en-US" sz="1100" dirty="0" smtClean="0"/>
              <a:t>拡張機能</a:t>
            </a:r>
            <a:endParaRPr kumimoji="1" lang="ja-JP" altLang="en-US" sz="1100" dirty="0"/>
          </a:p>
        </p:txBody>
      </p:sp>
      <p:sp>
        <p:nvSpPr>
          <p:cNvPr id="72" name="角丸四角形 71"/>
          <p:cNvSpPr/>
          <p:nvPr/>
        </p:nvSpPr>
        <p:spPr>
          <a:xfrm>
            <a:off x="5975488" y="1677000"/>
            <a:ext cx="996462" cy="947615"/>
          </a:xfrm>
          <a:prstGeom prst="roundRect">
            <a:avLst/>
          </a:prstGeom>
          <a:solidFill>
            <a:srgbClr val="F8B5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 smtClean="0"/>
              <a:t>Evernote</a:t>
            </a:r>
            <a:endParaRPr lang="en-US" altLang="ja-JP" sz="1400" dirty="0" smtClean="0"/>
          </a:p>
        </p:txBody>
      </p:sp>
      <p:sp>
        <p:nvSpPr>
          <p:cNvPr id="73" name="角丸四角形 72"/>
          <p:cNvSpPr/>
          <p:nvPr/>
        </p:nvSpPr>
        <p:spPr>
          <a:xfrm>
            <a:off x="2145654" y="1704606"/>
            <a:ext cx="996462" cy="94761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Knowledge</a:t>
            </a:r>
          </a:p>
          <a:p>
            <a:pPr algn="ctr"/>
            <a:r>
              <a:rPr kumimoji="1" lang="en-US" altLang="ja-JP" dirty="0" smtClean="0"/>
              <a:t>Link</a:t>
            </a:r>
          </a:p>
          <a:p>
            <a:pPr algn="ctr"/>
            <a:r>
              <a:rPr lang="ja-JP" altLang="en-US" sz="800" dirty="0" smtClean="0"/>
              <a:t>（辞書システム）</a:t>
            </a:r>
            <a:endParaRPr kumimoji="1" lang="ja-JP" altLang="en-US" sz="800" dirty="0"/>
          </a:p>
        </p:txBody>
      </p:sp>
      <p:sp>
        <p:nvSpPr>
          <p:cNvPr id="74" name="角丸四角形 73"/>
          <p:cNvSpPr/>
          <p:nvPr/>
        </p:nvSpPr>
        <p:spPr>
          <a:xfrm>
            <a:off x="3962762" y="1038547"/>
            <a:ext cx="996462" cy="94761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研究ノート</a:t>
            </a:r>
            <a:endParaRPr kumimoji="1" lang="en-US" altLang="ja-JP" sz="1100" dirty="0" smtClean="0"/>
          </a:p>
          <a:p>
            <a:pPr algn="ctr"/>
            <a:r>
              <a:rPr lang="ja-JP" altLang="en-US" sz="1100" dirty="0" smtClean="0"/>
              <a:t>システム</a:t>
            </a:r>
            <a:endParaRPr lang="en-US" altLang="ja-JP" sz="1100" dirty="0" smtClean="0"/>
          </a:p>
          <a:p>
            <a:pPr algn="ctr"/>
            <a:r>
              <a:rPr kumimoji="1" lang="en-US" altLang="ja-JP" sz="700" dirty="0" smtClean="0"/>
              <a:t>(</a:t>
            </a:r>
            <a:r>
              <a:rPr kumimoji="1" lang="ja-JP" altLang="en-US" sz="700" dirty="0" smtClean="0"/>
              <a:t>琉大にて試験中）</a:t>
            </a:r>
            <a:endParaRPr kumimoji="1" lang="ja-JP" altLang="en-US" sz="700" dirty="0"/>
          </a:p>
        </p:txBody>
      </p:sp>
      <p:sp>
        <p:nvSpPr>
          <p:cNvPr id="75" name="角丸四角形 74"/>
          <p:cNvSpPr/>
          <p:nvPr/>
        </p:nvSpPr>
        <p:spPr>
          <a:xfrm>
            <a:off x="3963926" y="5703936"/>
            <a:ext cx="996462" cy="947615"/>
          </a:xfrm>
          <a:prstGeom prst="roundRect">
            <a:avLst/>
          </a:prstGeom>
          <a:solidFill>
            <a:srgbClr val="F8B5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 smtClean="0"/>
              <a:t>Redmine</a:t>
            </a:r>
            <a:endParaRPr kumimoji="1" lang="en-US" altLang="ja-JP" sz="1400" dirty="0" smtClean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635012" y="6093502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ソフトウエア開発系</a:t>
            </a:r>
            <a:endParaRPr kumimoji="1" lang="ja-JP" altLang="en-US" sz="12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020338" y="102480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大学情報系</a:t>
            </a:r>
            <a:endParaRPr kumimoji="1" lang="ja-JP" altLang="en-US" sz="12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933330" y="103870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DEOS</a:t>
            </a:r>
            <a:r>
              <a:rPr kumimoji="1" lang="ja-JP" altLang="en-US" sz="1200" dirty="0" smtClean="0"/>
              <a:t>系</a:t>
            </a:r>
            <a:endParaRPr kumimoji="1" lang="ja-JP" altLang="en-US" sz="12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87703" y="605207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企業情報系</a:t>
            </a:r>
            <a:endParaRPr kumimoji="1" lang="ja-JP" altLang="en-US" sz="1200" dirty="0"/>
          </a:p>
        </p:txBody>
      </p:sp>
      <p:sp>
        <p:nvSpPr>
          <p:cNvPr id="80" name="角丸四角形 79"/>
          <p:cNvSpPr/>
          <p:nvPr/>
        </p:nvSpPr>
        <p:spPr>
          <a:xfrm>
            <a:off x="2886111" y="3405165"/>
            <a:ext cx="836425" cy="7846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認証対応機能</a:t>
            </a:r>
            <a:endParaRPr kumimoji="1" lang="ja-JP" altLang="en-US" sz="1200" dirty="0"/>
          </a:p>
        </p:txBody>
      </p:sp>
      <p:sp>
        <p:nvSpPr>
          <p:cNvPr id="81" name="角丸四角形 80"/>
          <p:cNvSpPr/>
          <p:nvPr/>
        </p:nvSpPr>
        <p:spPr>
          <a:xfrm>
            <a:off x="3304324" y="2500165"/>
            <a:ext cx="850353" cy="7558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アシュアランスケース</a:t>
            </a:r>
            <a:endParaRPr kumimoji="1" lang="ja-JP" altLang="en-US" sz="1200" dirty="0"/>
          </a:p>
        </p:txBody>
      </p:sp>
      <p:sp>
        <p:nvSpPr>
          <p:cNvPr id="82" name="角丸四角形 81"/>
          <p:cNvSpPr/>
          <p:nvPr/>
        </p:nvSpPr>
        <p:spPr>
          <a:xfrm>
            <a:off x="4960388" y="4483452"/>
            <a:ext cx="910914" cy="7710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ガント</a:t>
            </a:r>
            <a:endParaRPr kumimoji="1" lang="en-US" altLang="ja-JP" sz="1100" dirty="0" smtClean="0"/>
          </a:p>
          <a:p>
            <a:pPr algn="ctr"/>
            <a:r>
              <a:rPr lang="ja-JP" altLang="en-US" sz="1100" dirty="0" smtClean="0"/>
              <a:t>チャート</a:t>
            </a:r>
            <a:endParaRPr kumimoji="1" lang="ja-JP" altLang="en-US" sz="1100" dirty="0"/>
          </a:p>
        </p:txBody>
      </p:sp>
      <p:sp>
        <p:nvSpPr>
          <p:cNvPr id="83" name="角丸四角形 82"/>
          <p:cNvSpPr/>
          <p:nvPr/>
        </p:nvSpPr>
        <p:spPr>
          <a:xfrm>
            <a:off x="1234740" y="4300593"/>
            <a:ext cx="910914" cy="7710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権限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ワーク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フロー</a:t>
            </a:r>
            <a:endParaRPr kumimoji="1" lang="ja-JP" altLang="en-US" sz="1100" dirty="0"/>
          </a:p>
        </p:txBody>
      </p:sp>
      <p:sp>
        <p:nvSpPr>
          <p:cNvPr id="84" name="角丸四角形 83"/>
          <p:cNvSpPr/>
          <p:nvPr/>
        </p:nvSpPr>
        <p:spPr>
          <a:xfrm>
            <a:off x="2145654" y="4939695"/>
            <a:ext cx="996462" cy="947615"/>
          </a:xfrm>
          <a:prstGeom prst="round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ASO</a:t>
            </a:r>
          </a:p>
          <a:p>
            <a:pPr algn="ctr"/>
            <a:r>
              <a:rPr lang="ja-JP" altLang="en-US" sz="1200" dirty="0" smtClean="0"/>
              <a:t>承認アプリ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412078"/>
      </p:ext>
    </p:extLst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ヒラギノ角ゴ Pro W3" pitchFamily="-112" charset="-128"/>
            <a:ea typeface="ヒラギノ角ゴ Pro W3" pitchFamily="-112" charset="-128"/>
            <a:cs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ヒラギノ角ゴ Pro W3" pitchFamily="-112" charset="-128"/>
            <a:ea typeface="ヒラギノ角ゴ Pro W3" pitchFamily="-112" charset="-128"/>
            <a:cs typeface="ヒラギノ角ゴ Pro W3" pitchFamily="-112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26853</TotalTime>
  <Words>348</Words>
  <Application>Microsoft Macintosh PowerPoint</Application>
  <PresentationFormat>A4 210x297 mm</PresentationFormat>
  <Paragraphs>104</Paragraphs>
  <Slides>7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新しいプレゼンテーション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株式会社インスピレーション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Yukiko Yanagisawa</dc:creator>
  <cp:lastModifiedBy>永山 辰巳</cp:lastModifiedBy>
  <cp:revision>233</cp:revision>
  <cp:lastPrinted>2014-06-10T06:05:25Z</cp:lastPrinted>
  <dcterms:created xsi:type="dcterms:W3CDTF">2014-04-13T16:20:04Z</dcterms:created>
  <dcterms:modified xsi:type="dcterms:W3CDTF">2015-04-17T11:45:14Z</dcterms:modified>
</cp:coreProperties>
</file>