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57" r:id="rId2"/>
    <p:sldId id="283" r:id="rId3"/>
    <p:sldId id="258" r:id="rId4"/>
    <p:sldId id="280" r:id="rId5"/>
    <p:sldId id="281" r:id="rId6"/>
    <p:sldId id="285" r:id="rId7"/>
    <p:sldId id="286" r:id="rId8"/>
    <p:sldId id="287" r:id="rId9"/>
    <p:sldId id="288" r:id="rId10"/>
    <p:sldId id="291" r:id="rId11"/>
    <p:sldId id="292" r:id="rId12"/>
    <p:sldId id="293" r:id="rId13"/>
    <p:sldId id="289" r:id="rId14"/>
    <p:sldId id="294" r:id="rId15"/>
    <p:sldId id="279" r:id="rId16"/>
    <p:sldId id="273" r:id="rId17"/>
    <p:sldId id="277" r:id="rId18"/>
    <p:sldId id="278" r:id="rId19"/>
    <p:sldId id="284" r:id="rId20"/>
    <p:sldId id="290" r:id="rId21"/>
  </p:sldIdLst>
  <p:sldSz cx="9906000" cy="6858000" type="A4"/>
  <p:notesSz cx="6858000" cy="9144000"/>
  <p:defaultTextStyle>
    <a:defPPr>
      <a:defRPr lang="ja-JP"/>
    </a:defPPr>
    <a:lvl1pPr algn="l" rtl="0" fontAlgn="base">
      <a:spcBef>
        <a:spcPct val="0"/>
      </a:spcBef>
      <a:spcAft>
        <a:spcPct val="0"/>
      </a:spcAft>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1pPr>
    <a:lvl2pPr marL="457200" algn="l" rtl="0" fontAlgn="base">
      <a:spcBef>
        <a:spcPct val="0"/>
      </a:spcBef>
      <a:spcAft>
        <a:spcPct val="0"/>
      </a:spcAft>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2pPr>
    <a:lvl3pPr marL="914400" algn="l" rtl="0" fontAlgn="base">
      <a:spcBef>
        <a:spcPct val="0"/>
      </a:spcBef>
      <a:spcAft>
        <a:spcPct val="0"/>
      </a:spcAft>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3pPr>
    <a:lvl4pPr marL="1371600" algn="l" rtl="0" fontAlgn="base">
      <a:spcBef>
        <a:spcPct val="0"/>
      </a:spcBef>
      <a:spcAft>
        <a:spcPct val="0"/>
      </a:spcAft>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4pPr>
    <a:lvl5pPr marL="1828800" algn="l" rtl="0" fontAlgn="base">
      <a:spcBef>
        <a:spcPct val="0"/>
      </a:spcBef>
      <a:spcAft>
        <a:spcPct val="0"/>
      </a:spcAft>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5pPr>
    <a:lvl6pPr marL="2286000" algn="l" defTabSz="457200" rtl="0" eaLnBrk="1" latinLnBrk="0" hangingPunct="1">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6pPr>
    <a:lvl7pPr marL="2743200" algn="l" defTabSz="457200" rtl="0" eaLnBrk="1" latinLnBrk="0" hangingPunct="1">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7pPr>
    <a:lvl8pPr marL="3200400" algn="l" defTabSz="457200" rtl="0" eaLnBrk="1" latinLnBrk="0" hangingPunct="1">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8pPr>
    <a:lvl9pPr marL="3657600" algn="l" defTabSz="457200" rtl="0" eaLnBrk="1" latinLnBrk="0" hangingPunct="1">
      <a:defRPr kumimoji="1" sz="1000" kern="1200">
        <a:solidFill>
          <a:schemeClr val="tx1"/>
        </a:solidFill>
        <a:latin typeface="ヒラギノ角ゴ Pro W3" pitchFamily="-103" charset="-128"/>
        <a:ea typeface="ヒラギノ角ゴ Pro W3" pitchFamily="-103" charset="-128"/>
        <a:cs typeface="ヒラギノ角ゴ Pro W3" pitchFamily="-10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3E3AD"/>
    <a:srgbClr val="AACAE4"/>
    <a:srgbClr val="E6E6E6"/>
    <a:srgbClr val="FF0000"/>
    <a:srgbClr val="008040"/>
    <a:srgbClr val="004080"/>
    <a:srgbClr val="F8B538"/>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97" autoAdjust="0"/>
    <p:restoredTop sz="99398" autoAdjust="0"/>
  </p:normalViewPr>
  <p:slideViewPr>
    <p:cSldViewPr snapToGrid="0">
      <p:cViewPr varScale="1">
        <p:scale>
          <a:sx n="153" d="100"/>
          <a:sy n="153" d="100"/>
        </p:scale>
        <p:origin x="-712" y="-112"/>
      </p:cViewPr>
      <p:guideLst>
        <p:guide orient="horz" pos="3707"/>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D290BA-9A2A-DE40-B21E-90C9B1716BDE}" type="datetimeFigureOut">
              <a:rPr kumimoji="1" lang="ja-JP" altLang="en-US" smtClean="0"/>
              <a:t>14/11/07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74CCE1-2DE9-004B-A3AC-AE0F1F779263}" type="slidenum">
              <a:rPr kumimoji="1" lang="ja-JP" altLang="en-US" smtClean="0"/>
              <a:t>‹#›</a:t>
            </a:fld>
            <a:endParaRPr kumimoji="1" lang="ja-JP" altLang="en-US"/>
          </a:p>
        </p:txBody>
      </p:sp>
    </p:spTree>
    <p:extLst>
      <p:ext uri="{BB962C8B-B14F-4D97-AF65-F5344CB8AC3E}">
        <p14:creationId xmlns:p14="http://schemas.microsoft.com/office/powerpoint/2010/main" val="2178783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a:lvl1pPr>
          </a:lstStyle>
          <a:p>
            <a:endParaRPr lang="en-US" altLang="ja-JP"/>
          </a:p>
        </p:txBody>
      </p:sp>
      <p:sp>
        <p:nvSpPr>
          <p:cNvPr id="204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a:lvl1pPr>
          </a:lstStyle>
          <a:p>
            <a:endParaRPr lang="en-US" altLang="ja-JP"/>
          </a:p>
        </p:txBody>
      </p:sp>
      <p:sp>
        <p:nvSpPr>
          <p:cNvPr id="13316"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204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a:lvl1pPr>
          </a:lstStyle>
          <a:p>
            <a:endParaRPr lang="en-US" altLang="ja-JP"/>
          </a:p>
        </p:txBody>
      </p:sp>
      <p:sp>
        <p:nvSpPr>
          <p:cNvPr id="204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a:lvl1pPr>
          </a:lstStyle>
          <a:p>
            <a:fld id="{8BD462FD-800A-D94F-A499-7D764C198695}" type="slidenum">
              <a:rPr lang="en-US" altLang="ja-JP"/>
              <a:pPr/>
              <a:t>‹#›</a:t>
            </a:fld>
            <a:endParaRPr lang="en-US" altLang="ja-JP"/>
          </a:p>
        </p:txBody>
      </p:sp>
    </p:spTree>
    <p:extLst>
      <p:ext uri="{BB962C8B-B14F-4D97-AF65-F5344CB8AC3E}">
        <p14:creationId xmlns:p14="http://schemas.microsoft.com/office/powerpoint/2010/main" val="289818198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pitchFamily="-112" charset="0"/>
        <a:ea typeface="ＭＳ Ｐゴシック" pitchFamily="-112" charset="-128"/>
        <a:cs typeface="ＭＳ Ｐゴシック" pitchFamily="-112" charset="-128"/>
      </a:defRPr>
    </a:lvl1pPr>
    <a:lvl2pPr marL="457200" algn="l" rtl="0" fontAlgn="base">
      <a:spcBef>
        <a:spcPct val="30000"/>
      </a:spcBef>
      <a:spcAft>
        <a:spcPct val="0"/>
      </a:spcAft>
      <a:defRPr kumimoji="1" sz="1200" kern="1200">
        <a:solidFill>
          <a:schemeClr val="tx1"/>
        </a:solidFill>
        <a:latin typeface="Arial" pitchFamily="-112" charset="0"/>
        <a:ea typeface="ＭＳ Ｐゴシック" pitchFamily="-112" charset="-128"/>
        <a:cs typeface="+mn-cs"/>
      </a:defRPr>
    </a:lvl2pPr>
    <a:lvl3pPr marL="914400" algn="l" rtl="0" fontAlgn="base">
      <a:spcBef>
        <a:spcPct val="30000"/>
      </a:spcBef>
      <a:spcAft>
        <a:spcPct val="0"/>
      </a:spcAft>
      <a:defRPr kumimoji="1" sz="1200" kern="1200">
        <a:solidFill>
          <a:schemeClr val="tx1"/>
        </a:solidFill>
        <a:latin typeface="Arial" pitchFamily="-112" charset="0"/>
        <a:ea typeface="ＭＳ Ｐゴシック" pitchFamily="-112" charset="-128"/>
        <a:cs typeface="+mn-cs"/>
      </a:defRPr>
    </a:lvl3pPr>
    <a:lvl4pPr marL="1371600" algn="l" rtl="0" fontAlgn="base">
      <a:spcBef>
        <a:spcPct val="30000"/>
      </a:spcBef>
      <a:spcAft>
        <a:spcPct val="0"/>
      </a:spcAft>
      <a:defRPr kumimoji="1" sz="1200" kern="1200">
        <a:solidFill>
          <a:schemeClr val="tx1"/>
        </a:solidFill>
        <a:latin typeface="Arial" pitchFamily="-112" charset="0"/>
        <a:ea typeface="ＭＳ Ｐゴシック" pitchFamily="-112" charset="-128"/>
        <a:cs typeface="+mn-cs"/>
      </a:defRPr>
    </a:lvl4pPr>
    <a:lvl5pPr marL="1828800" algn="l" rtl="0" fontAlgn="base">
      <a:spcBef>
        <a:spcPct val="30000"/>
      </a:spcBef>
      <a:spcAft>
        <a:spcPct val="0"/>
      </a:spcAft>
      <a:defRPr kumimoji="1"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8FA3EDB-4102-5D49-B6C1-D368ED2EACF4}" type="slidenum">
              <a:rPr lang="en-US" altLang="ja-JP"/>
              <a:pPr/>
              <a:t>1</a:t>
            </a:fld>
            <a:endParaRPr lang="en-US" altLang="ja-JP"/>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9DC1828-C92A-8C43-A929-AA5A3451086A}" type="slidenum">
              <a:rPr lang="en-US" altLang="ja-JP"/>
              <a:pPr/>
              <a:t>10</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9DC1828-C92A-8C43-A929-AA5A3451086A}" type="slidenum">
              <a:rPr lang="en-US" altLang="ja-JP"/>
              <a:pPr/>
              <a:t>11</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9DC1828-C92A-8C43-A929-AA5A3451086A}" type="slidenum">
              <a:rPr lang="en-US" altLang="ja-JP"/>
              <a:pPr/>
              <a:t>12</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9DC1828-C92A-8C43-A929-AA5A3451086A}" type="slidenum">
              <a:rPr lang="en-US" altLang="ja-JP"/>
              <a:pPr/>
              <a:t>13</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5BDB6BB-3CFB-3F4A-A0EB-917F4C9CC531}" type="slidenum">
              <a:rPr lang="en-US" altLang="ja-JP"/>
              <a:pPr/>
              <a:t>16</a:t>
            </a:fld>
            <a:endParaRPr lang="en-US" altLang="ja-JP"/>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B1DA5378-6F94-044B-B380-028D1471A6D3}" type="slidenum">
              <a:rPr lang="en-US" altLang="ja-JP"/>
              <a:pPr/>
              <a:t>19</a:t>
            </a:fld>
            <a:endParaRPr lang="en-US" altLang="ja-JP"/>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9DC1828-C92A-8C43-A929-AA5A3451086A}" type="slidenum">
              <a:rPr lang="en-US" altLang="ja-JP"/>
              <a:pPr/>
              <a:t>2</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7839BDC5-0BC7-3643-AA11-7AB6A5969618}" type="slidenum">
              <a:rPr lang="en-US" altLang="ja-JP"/>
              <a:pPr/>
              <a:t>3</a:t>
            </a:fld>
            <a:endParaRPr lang="en-US" altLang="ja-JP"/>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8C2F2A2-4F6E-154E-A974-3A226EF46FA4}" type="slidenum">
              <a:rPr lang="en-US" altLang="ja-JP"/>
              <a:pPr/>
              <a:t>4</a:t>
            </a:fld>
            <a:endParaRPr lang="en-US" altLang="ja-JP"/>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E030A0B-96EF-8848-BB5E-23B12C50FB90}" type="slidenum">
              <a:rPr lang="en-US" altLang="ja-JP"/>
              <a:pPr/>
              <a:t>5</a:t>
            </a:fld>
            <a:endParaRPr lang="en-US" altLang="ja-JP"/>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7C4474-2522-5B49-8B36-07542A930DF8}" type="slidenum">
              <a:rPr lang="en-US" altLang="ja-JP"/>
              <a:pPr/>
              <a:t>6</a:t>
            </a:fld>
            <a:endParaRPr lang="en-US" altLang="ja-JP"/>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7C4474-2522-5B49-8B36-07542A930DF8}" type="slidenum">
              <a:rPr lang="en-US" altLang="ja-JP"/>
              <a:pPr/>
              <a:t>7</a:t>
            </a:fld>
            <a:endParaRPr lang="en-US" altLang="ja-JP"/>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9DC1828-C92A-8C43-A929-AA5A3451086A}" type="slidenum">
              <a:rPr lang="en-US" altLang="ja-JP"/>
              <a:pPr/>
              <a:t>8</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9DC1828-C92A-8C43-A929-AA5A3451086A}" type="slidenum">
              <a:rPr lang="en-US" altLang="ja-JP"/>
              <a:pPr/>
              <a:t>9</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ja-JP" altLang="en-US">
              <a:latin typeface="Arial" pitchFamily="-103" charset="0"/>
              <a:ea typeface="ＭＳ Ｐゴシック" pitchFamily="-103" charset="-128"/>
              <a:cs typeface="ＭＳ Ｐゴシック" pitchFamily="-10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a:prstGeom prst="rect">
            <a:avLst/>
          </a:prstGeom>
        </p:spPr>
        <p:txBody>
          <a:bodyPr vert="horz"/>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pic>
        <p:nvPicPr>
          <p:cNvPr id="5" name="Picture 29"/>
          <p:cNvPicPr>
            <a:picLocks noChangeAspect="1" noChangeArrowheads="1"/>
          </p:cNvPicPr>
          <p:nvPr userDrawn="1"/>
        </p:nvPicPr>
        <p:blipFill>
          <a:blip r:embed="rId2"/>
          <a:srcRect/>
          <a:stretch>
            <a:fillRect/>
          </a:stretch>
        </p:blipFill>
        <p:spPr bwMode="auto">
          <a:xfrm>
            <a:off x="8371447" y="6168604"/>
            <a:ext cx="1524166" cy="6721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vert="horz"/>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0" y="1600200"/>
            <a:ext cx="89154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8"/>
            <a:ext cx="222885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0" y="274638"/>
            <a:ext cx="653415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vert="horz"/>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95300" y="1600200"/>
            <a:ext cx="8915400" cy="4525963"/>
          </a:xfrm>
          <a:prstGeom prst="rect">
            <a:avLst/>
          </a:prstGeom>
        </p:spPr>
        <p:txBody>
          <a:bodyPr vert="horz"/>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a:prstGeom prst="rect">
            <a:avLst/>
          </a:prstGeom>
        </p:spPr>
        <p:txBody>
          <a:bodyPr vert="horz"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vert="horz"/>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0"/>
            <a:ext cx="43815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00" y="1600200"/>
            <a:ext cx="43815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vert="horz"/>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375"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375"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vert="horz"/>
          <a:lstStyle/>
          <a:p>
            <a:r>
              <a:rPr lang="ja-JP" altLang="en-US" smtClean="0"/>
              <a:t>マスタ タイトルの書式設定</a:t>
            </a: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a:prstGeom prst="rect">
            <a:avLst/>
          </a:prstGeom>
        </p:spPr>
        <p:txBody>
          <a:bodyPr vert="horz"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500" y="273050"/>
            <a:ext cx="553720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0"/>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a:prstGeom prst="rect">
            <a:avLst/>
          </a:prstGeom>
        </p:spPr>
        <p:txBody>
          <a:bodyPr vert="horz"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165100" y="182563"/>
            <a:ext cx="6148388" cy="428625"/>
          </a:xfrm>
          <a:prstGeom prst="rect">
            <a:avLst/>
          </a:prstGeom>
          <a:solidFill>
            <a:srgbClr val="3D78B9"/>
          </a:solidFill>
          <a:ln w="9525">
            <a:noFill/>
            <a:miter lim="800000"/>
            <a:headEnd/>
            <a:tailEnd/>
          </a:ln>
        </p:spPr>
        <p:txBody>
          <a:bodyPr wrap="none" anchor="ctr">
            <a:prstTxWarp prst="textNoShape">
              <a:avLst/>
            </a:prstTxWarp>
          </a:bodyPr>
          <a:lstStyle/>
          <a:p>
            <a:endParaRPr lang="ja-JP" altLang="en-US"/>
          </a:p>
        </p:txBody>
      </p:sp>
      <p:sp>
        <p:nvSpPr>
          <p:cNvPr id="1042" name="Line 18"/>
          <p:cNvSpPr>
            <a:spLocks noChangeShapeType="1"/>
          </p:cNvSpPr>
          <p:nvPr userDrawn="1"/>
        </p:nvSpPr>
        <p:spPr bwMode="auto">
          <a:xfrm>
            <a:off x="155575" y="6677025"/>
            <a:ext cx="7954963" cy="0"/>
          </a:xfrm>
          <a:prstGeom prst="line">
            <a:avLst/>
          </a:prstGeom>
          <a:noFill/>
          <a:ln w="9525">
            <a:solidFill>
              <a:schemeClr val="bg2"/>
            </a:solidFill>
            <a:round/>
            <a:headEnd/>
            <a:tailEnd/>
          </a:ln>
        </p:spPr>
        <p:txBody>
          <a:bodyPr wrap="none" anchor="ctr">
            <a:prstTxWarp prst="textNoShape">
              <a:avLst/>
            </a:prstTxWarp>
          </a:bodyPr>
          <a:lstStyle/>
          <a:p>
            <a:pPr>
              <a:defRPr/>
            </a:pPr>
            <a:endParaRPr lang="ja-JP" altLang="en-US">
              <a:latin typeface="ヒラギノ角ゴ Pro W3" pitchFamily="-112" charset="-128"/>
              <a:ea typeface="ヒラギノ角ゴ Pro W3" pitchFamily="-112" charset="-128"/>
              <a:cs typeface="ヒラギノ角ゴ Pro W3" pitchFamily="-112" charset="-128"/>
            </a:endParaRPr>
          </a:p>
        </p:txBody>
      </p:sp>
      <p:sp>
        <p:nvSpPr>
          <p:cNvPr id="1043" name="Line 19"/>
          <p:cNvSpPr>
            <a:spLocks noChangeShapeType="1"/>
          </p:cNvSpPr>
          <p:nvPr userDrawn="1"/>
        </p:nvSpPr>
        <p:spPr bwMode="auto">
          <a:xfrm>
            <a:off x="6318250" y="696913"/>
            <a:ext cx="0" cy="5888037"/>
          </a:xfrm>
          <a:prstGeom prst="line">
            <a:avLst/>
          </a:prstGeom>
          <a:noFill/>
          <a:ln w="9525">
            <a:solidFill>
              <a:schemeClr val="bg2"/>
            </a:solidFill>
            <a:round/>
            <a:headEnd/>
            <a:tailEnd/>
          </a:ln>
        </p:spPr>
        <p:txBody>
          <a:bodyPr wrap="none" anchor="ctr">
            <a:prstTxWarp prst="textNoShape">
              <a:avLst/>
            </a:prstTxWarp>
          </a:bodyPr>
          <a:lstStyle/>
          <a:p>
            <a:pPr>
              <a:defRPr/>
            </a:pPr>
            <a:endParaRPr lang="ja-JP" altLang="en-US">
              <a:latin typeface="ヒラギノ角ゴ Pro W3" pitchFamily="-112" charset="-128"/>
              <a:ea typeface="ヒラギノ角ゴ Pro W3" pitchFamily="-112" charset="-128"/>
              <a:cs typeface="ヒラギノ角ゴ Pro W3" pitchFamily="-112" charset="-128"/>
            </a:endParaRPr>
          </a:p>
        </p:txBody>
      </p:sp>
      <p:sp>
        <p:nvSpPr>
          <p:cNvPr id="1046" name="Rectangle 22"/>
          <p:cNvSpPr>
            <a:spLocks noChangeArrowheads="1"/>
          </p:cNvSpPr>
          <p:nvPr userDrawn="1"/>
        </p:nvSpPr>
        <p:spPr bwMode="auto">
          <a:xfrm>
            <a:off x="6327775" y="184150"/>
            <a:ext cx="3425825" cy="425450"/>
          </a:xfrm>
          <a:prstGeom prst="rect">
            <a:avLst/>
          </a:prstGeom>
          <a:solidFill>
            <a:srgbClr val="F8B538"/>
          </a:solidFill>
          <a:ln w="9525">
            <a:noFill/>
            <a:miter lim="800000"/>
            <a:headEnd/>
            <a:tailEnd/>
          </a:ln>
        </p:spPr>
        <p:txBody>
          <a:bodyPr wrap="none" anchor="ctr">
            <a:prstTxWarp prst="textNoShape">
              <a:avLst/>
            </a:prstTxWarp>
          </a:bodyPr>
          <a:lstStyle/>
          <a:p>
            <a:endParaRPr lang="ja-JP" altLang="en-US"/>
          </a:p>
        </p:txBody>
      </p:sp>
      <p:sp>
        <p:nvSpPr>
          <p:cNvPr id="1048" name="Text Box 24"/>
          <p:cNvSpPr txBox="1">
            <a:spLocks noChangeArrowheads="1"/>
          </p:cNvSpPr>
          <p:nvPr userDrawn="1"/>
        </p:nvSpPr>
        <p:spPr bwMode="auto">
          <a:xfrm>
            <a:off x="9021763" y="266700"/>
            <a:ext cx="654050" cy="244475"/>
          </a:xfrm>
          <a:prstGeom prst="rect">
            <a:avLst/>
          </a:prstGeom>
          <a:noFill/>
          <a:ln w="9525">
            <a:noFill/>
            <a:miter lim="800000"/>
            <a:headEnd/>
            <a:tailEnd/>
          </a:ln>
        </p:spPr>
        <p:txBody>
          <a:bodyPr>
            <a:prstTxWarp prst="textNoShape">
              <a:avLst/>
            </a:prstTxWarp>
            <a:spAutoFit/>
          </a:bodyPr>
          <a:lstStyle/>
          <a:p>
            <a:pPr algn="r">
              <a:spcBef>
                <a:spcPct val="50000"/>
              </a:spcBef>
            </a:pPr>
            <a:r>
              <a:rPr lang="en-US" altLang="ja-JP">
                <a:solidFill>
                  <a:schemeClr val="bg1"/>
                </a:solidFill>
              </a:rPr>
              <a:t>p. </a:t>
            </a:r>
            <a:fld id="{D95E6E39-C072-5B43-9341-50AEDBF7595A}" type="slidenum">
              <a:rPr lang="en-US" altLang="ja-JP">
                <a:solidFill>
                  <a:schemeClr val="bg1"/>
                </a:solidFill>
              </a:rPr>
              <a:pPr algn="r">
                <a:spcBef>
                  <a:spcPct val="50000"/>
                </a:spcBef>
              </a:pPr>
              <a:t>‹#›</a:t>
            </a:fld>
            <a:endParaRPr lang="en-US" altLang="ja-JP">
              <a:solidFill>
                <a:schemeClr val="bg1"/>
              </a:solidFill>
            </a:endParaRPr>
          </a:p>
        </p:txBody>
      </p:sp>
      <p:sp>
        <p:nvSpPr>
          <p:cNvPr id="1049" name="Text Box 25"/>
          <p:cNvSpPr txBox="1">
            <a:spLocks noChangeArrowheads="1"/>
          </p:cNvSpPr>
          <p:nvPr userDrawn="1"/>
        </p:nvSpPr>
        <p:spPr bwMode="auto">
          <a:xfrm>
            <a:off x="7246938" y="279400"/>
            <a:ext cx="13335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dirty="0" smtClean="0">
                <a:solidFill>
                  <a:schemeClr val="bg1"/>
                </a:solidFill>
              </a:rPr>
              <a:t>2014</a:t>
            </a:r>
            <a:r>
              <a:rPr lang="en-US" altLang="ja-JP" dirty="0" smtClean="0">
                <a:solidFill>
                  <a:schemeClr val="bg1"/>
                </a:solidFill>
              </a:rPr>
              <a:t>/</a:t>
            </a:r>
            <a:r>
              <a:rPr lang="ja-JP" altLang="ja-JP" dirty="0" smtClean="0">
                <a:solidFill>
                  <a:schemeClr val="bg1"/>
                </a:solidFill>
              </a:rPr>
              <a:t>1</a:t>
            </a:r>
            <a:r>
              <a:rPr lang="en-US" altLang="ja-JP" dirty="0" smtClean="0">
                <a:solidFill>
                  <a:schemeClr val="bg1"/>
                </a:solidFill>
              </a:rPr>
              <a:t>1</a:t>
            </a:r>
            <a:r>
              <a:rPr lang="en-US" altLang="ja-JP" dirty="0" smtClean="0">
                <a:solidFill>
                  <a:schemeClr val="bg1"/>
                </a:solidFill>
              </a:rPr>
              <a:t>/</a:t>
            </a:r>
            <a:r>
              <a:rPr lang="en-US" altLang="ja-JP" dirty="0" smtClean="0">
                <a:solidFill>
                  <a:schemeClr val="bg1"/>
                </a:solidFill>
              </a:rPr>
              <a:t>10</a:t>
            </a:r>
            <a:endParaRPr lang="en-US" altLang="ja-JP" dirty="0">
              <a:solidFill>
                <a:schemeClr val="bg1"/>
              </a:solidFill>
            </a:endParaRPr>
          </a:p>
        </p:txBody>
      </p:sp>
      <p:sp>
        <p:nvSpPr>
          <p:cNvPr id="1057" name="Line 33"/>
          <p:cNvSpPr>
            <a:spLocks noChangeShapeType="1"/>
          </p:cNvSpPr>
          <p:nvPr userDrawn="1"/>
        </p:nvSpPr>
        <p:spPr bwMode="auto">
          <a:xfrm>
            <a:off x="9075738" y="131763"/>
            <a:ext cx="0" cy="696912"/>
          </a:xfrm>
          <a:prstGeom prst="line">
            <a:avLst/>
          </a:prstGeom>
          <a:noFill/>
          <a:ln w="9525">
            <a:solidFill>
              <a:schemeClr val="bg1"/>
            </a:solidFill>
            <a:round/>
            <a:headEnd/>
            <a:tailEnd/>
          </a:ln>
        </p:spPr>
        <p:txBody>
          <a:bodyPr wrap="none" anchor="ctr">
            <a:prstTxWarp prst="textNoShape">
              <a:avLst/>
            </a:prstTxWarp>
          </a:bodyPr>
          <a:lstStyle/>
          <a:p>
            <a:pPr>
              <a:defRPr/>
            </a:pPr>
            <a:endParaRPr lang="ja-JP" altLang="en-US">
              <a:latin typeface="ヒラギノ角ゴ Pro W3" pitchFamily="-112" charset="-128"/>
              <a:ea typeface="ヒラギノ角ゴ Pro W3" pitchFamily="-112" charset="-128"/>
              <a:cs typeface="ヒラギノ角ゴ Pro W3" pitchFamily="-112" charset="-128"/>
            </a:endParaRPr>
          </a:p>
        </p:txBody>
      </p:sp>
      <p:sp>
        <p:nvSpPr>
          <p:cNvPr id="1058" name="Text Box 34"/>
          <p:cNvSpPr txBox="1">
            <a:spLocks noChangeArrowheads="1"/>
          </p:cNvSpPr>
          <p:nvPr userDrawn="1"/>
        </p:nvSpPr>
        <p:spPr bwMode="auto">
          <a:xfrm>
            <a:off x="261938" y="254000"/>
            <a:ext cx="1677987" cy="274638"/>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a:solidFill>
                  <a:schemeClr val="bg1"/>
                </a:solidFill>
                <a:latin typeface="Arial" pitchFamily="-103" charset="0"/>
              </a:rPr>
              <a:t>■</a:t>
            </a:r>
          </a:p>
        </p:txBody>
      </p:sp>
      <p:pic>
        <p:nvPicPr>
          <p:cNvPr id="10" name="Picture 29"/>
          <p:cNvPicPr>
            <a:picLocks noChangeAspect="1" noChangeArrowheads="1"/>
          </p:cNvPicPr>
          <p:nvPr userDrawn="1"/>
        </p:nvPicPr>
        <p:blipFill>
          <a:blip r:embed="rId13"/>
          <a:srcRect/>
          <a:stretch>
            <a:fillRect/>
          </a:stretch>
        </p:blipFill>
        <p:spPr bwMode="auto">
          <a:xfrm>
            <a:off x="6393057" y="5308891"/>
            <a:ext cx="3512943" cy="1549109"/>
          </a:xfrm>
          <a:prstGeom prst="rect">
            <a:avLst/>
          </a:prstGeom>
          <a:noFill/>
          <a:ln w="9525">
            <a:noFill/>
            <a:miter lim="800000"/>
            <a:headEnd/>
            <a:tailEnd/>
          </a:ln>
        </p:spPr>
      </p:pic>
      <p:sp>
        <p:nvSpPr>
          <p:cNvPr id="2" name="テキスト ボックス 1"/>
          <p:cNvSpPr txBox="1"/>
          <p:nvPr userDrawn="1"/>
        </p:nvSpPr>
        <p:spPr>
          <a:xfrm>
            <a:off x="52592" y="6642897"/>
            <a:ext cx="3198311" cy="215444"/>
          </a:xfrm>
          <a:prstGeom prst="rect">
            <a:avLst/>
          </a:prstGeom>
          <a:noFill/>
        </p:spPr>
        <p:txBody>
          <a:bodyPr wrap="none" rtlCol="0">
            <a:spAutoFit/>
          </a:bodyPr>
          <a:lstStyle/>
          <a:p>
            <a:r>
              <a:rPr kumimoji="1" lang="en-US" altLang="ja-JP" sz="800" kern="1200" dirty="0" smtClean="0">
                <a:solidFill>
                  <a:schemeClr val="tx1"/>
                </a:solidFill>
                <a:latin typeface="ヒラギノ角ゴ Pro W3" pitchFamily="-103" charset="-128"/>
                <a:ea typeface="ヒラギノ角ゴ Pro W3" pitchFamily="-103" charset="-128"/>
                <a:cs typeface="ヒラギノ角ゴ Pro W3" pitchFamily="-103" charset="-128"/>
              </a:rPr>
              <a:t>Copyright © </a:t>
            </a:r>
            <a:r>
              <a:rPr kumimoji="1" lang="en-US" altLang="ja-JP" sz="800" kern="1200" dirty="0" smtClean="0">
                <a:solidFill>
                  <a:schemeClr val="tx1"/>
                </a:solidFill>
                <a:latin typeface="ヒラギノ角ゴ Pro W3" pitchFamily="-103" charset="-128"/>
                <a:ea typeface="ヒラギノ角ゴ Pro W3" pitchFamily="-103" charset="-128"/>
                <a:cs typeface="ヒラギノ角ゴ Pro W3" pitchFamily="-103" charset="-128"/>
              </a:rPr>
              <a:t>20</a:t>
            </a:r>
            <a:r>
              <a:rPr kumimoji="1" lang="en-US" altLang="ja-JP" sz="800" kern="1200" dirty="0" smtClean="0">
                <a:solidFill>
                  <a:schemeClr val="tx1"/>
                </a:solidFill>
                <a:latin typeface="ヒラギノ角ゴ Pro W3" pitchFamily="-103" charset="-128"/>
                <a:ea typeface="ヒラギノ角ゴ Pro W3" pitchFamily="-103" charset="-128"/>
                <a:cs typeface="ヒラギノ角ゴ Pro W3" pitchFamily="-103" charset="-128"/>
              </a:rPr>
              <a:t>14</a:t>
            </a:r>
            <a:r>
              <a:rPr kumimoji="1" lang="en-US" altLang="ja-JP" sz="800" kern="1200" dirty="0" smtClean="0">
                <a:solidFill>
                  <a:schemeClr val="tx1"/>
                </a:solidFill>
                <a:latin typeface="ヒラギノ角ゴ Pro W3" pitchFamily="-103" charset="-128"/>
                <a:ea typeface="ヒラギノ角ゴ Pro W3" pitchFamily="-103" charset="-128"/>
                <a:cs typeface="ヒラギノ角ゴ Pro W3" pitchFamily="-103" charset="-128"/>
              </a:rPr>
              <a:t> </a:t>
            </a:r>
            <a:r>
              <a:rPr kumimoji="1" lang="en-US" altLang="ja-JP" sz="800" kern="1200" dirty="0" smtClean="0">
                <a:solidFill>
                  <a:schemeClr val="tx1"/>
                </a:solidFill>
                <a:latin typeface="ヒラギノ角ゴ Pro W3" pitchFamily="-103" charset="-128"/>
                <a:ea typeface="ヒラギノ角ゴ Pro W3" pitchFamily="-103" charset="-128"/>
                <a:cs typeface="ヒラギノ角ゴ Pro W3" pitchFamily="-103" charset="-128"/>
              </a:rPr>
              <a:t>Symphony Co., Ltd.</a:t>
            </a:r>
            <a:r>
              <a:rPr kumimoji="1" lang="en-US" altLang="ja-JP" sz="800" kern="1200" baseline="0" dirty="0" smtClean="0">
                <a:solidFill>
                  <a:schemeClr val="tx1"/>
                </a:solidFill>
                <a:latin typeface="ヒラギノ角ゴ Pro W3" pitchFamily="-103" charset="-128"/>
                <a:ea typeface="ヒラギノ角ゴ Pro W3" pitchFamily="-103" charset="-128"/>
                <a:cs typeface="ヒラギノ角ゴ Pro W3" pitchFamily="-103" charset="-128"/>
              </a:rPr>
              <a:t> </a:t>
            </a:r>
            <a:r>
              <a:rPr kumimoji="1" lang="en-US" altLang="ja-JP" sz="800" kern="1200" dirty="0" smtClean="0">
                <a:solidFill>
                  <a:schemeClr val="tx1"/>
                </a:solidFill>
                <a:latin typeface="ヒラギノ角ゴ Pro W3" pitchFamily="-103" charset="-128"/>
                <a:ea typeface="ヒラギノ角ゴ Pro W3" pitchFamily="-103" charset="-128"/>
                <a:cs typeface="ヒラギノ角ゴ Pro W3" pitchFamily="-103" charset="-128"/>
              </a:rPr>
              <a:t> All Rights Reserved.</a:t>
            </a:r>
            <a:endParaRPr kumimoji="1" lang="ja-JP" altLang="en-US" sz="8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ctr" rtl="0" fontAlgn="base">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ctr" rtl="0" fontAlgn="base">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ctr" rtl="0" fontAlgn="base">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24.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47.jpeg"/><Relationship Id="rId6" Type="http://schemas.openxmlformats.org/officeDocument/2006/relationships/image" Target="../media/image5.jpe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36.jpg"/><Relationship Id="rId9" Type="http://schemas.openxmlformats.org/officeDocument/2006/relationships/image" Target="../media/image37.jpg"/><Relationship Id="rId10"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gif"/><Relationship Id="rId8" Type="http://schemas.openxmlformats.org/officeDocument/2006/relationships/image" Target="../media/image11.gif"/><Relationship Id="rId9"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9.jpe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tif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27.tiff"/><Relationship Id="rId12"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3.emf"/><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24.png"/><Relationship Id="rId9" Type="http://schemas.openxmlformats.org/officeDocument/2006/relationships/image" Target="../media/image25.tiff"/><Relationship Id="rId10" Type="http://schemas.openxmlformats.org/officeDocument/2006/relationships/image" Target="../media/image2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2"/>
          <p:cNvSpPr>
            <a:spLocks noChangeArrowheads="1"/>
          </p:cNvSpPr>
          <p:nvPr/>
        </p:nvSpPr>
        <p:spPr bwMode="auto">
          <a:xfrm>
            <a:off x="6323013" y="28575"/>
            <a:ext cx="3541712" cy="95250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14340" name="Rectangle 10"/>
          <p:cNvSpPr>
            <a:spLocks noChangeArrowheads="1"/>
          </p:cNvSpPr>
          <p:nvPr/>
        </p:nvSpPr>
        <p:spPr bwMode="auto">
          <a:xfrm>
            <a:off x="6307138" y="501650"/>
            <a:ext cx="320675" cy="621665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14341" name="Rectangle 4"/>
          <p:cNvSpPr>
            <a:spLocks noChangeArrowheads="1"/>
          </p:cNvSpPr>
          <p:nvPr/>
        </p:nvSpPr>
        <p:spPr bwMode="auto">
          <a:xfrm>
            <a:off x="168275" y="4719638"/>
            <a:ext cx="6148388" cy="1978025"/>
          </a:xfrm>
          <a:prstGeom prst="rect">
            <a:avLst/>
          </a:prstGeom>
          <a:solidFill>
            <a:srgbClr val="F9B436"/>
          </a:solidFill>
          <a:ln w="9525">
            <a:noFill/>
            <a:miter lim="800000"/>
            <a:headEnd/>
            <a:tailEnd/>
          </a:ln>
        </p:spPr>
        <p:txBody>
          <a:bodyPr wrap="none" anchor="ctr">
            <a:prstTxWarp prst="textNoShape">
              <a:avLst/>
            </a:prstTxWarp>
          </a:bodyPr>
          <a:lstStyle/>
          <a:p>
            <a:endParaRPr lang="ja-JP" altLang="en-US"/>
          </a:p>
        </p:txBody>
      </p:sp>
      <p:sp>
        <p:nvSpPr>
          <p:cNvPr id="14342" name="Rectangle 5"/>
          <p:cNvSpPr>
            <a:spLocks noChangeArrowheads="1"/>
          </p:cNvSpPr>
          <p:nvPr/>
        </p:nvSpPr>
        <p:spPr bwMode="auto">
          <a:xfrm>
            <a:off x="166688" y="214313"/>
            <a:ext cx="6148387" cy="4525962"/>
          </a:xfrm>
          <a:prstGeom prst="rect">
            <a:avLst/>
          </a:prstGeom>
          <a:solidFill>
            <a:srgbClr val="3D78B9"/>
          </a:solidFill>
          <a:ln w="9525">
            <a:noFill/>
            <a:miter lim="800000"/>
            <a:headEnd/>
            <a:tailEnd/>
          </a:ln>
        </p:spPr>
        <p:txBody>
          <a:bodyPr wrap="none" anchor="ctr">
            <a:prstTxWarp prst="textNoShape">
              <a:avLst/>
            </a:prstTxWarp>
          </a:bodyPr>
          <a:lstStyle/>
          <a:p>
            <a:pPr algn="ctr"/>
            <a:endParaRPr kumimoji="0" lang="ja-JP" altLang="en-US" sz="2800" dirty="0" smtClean="0">
              <a:solidFill>
                <a:schemeClr val="bg1"/>
              </a:solidFill>
              <a:latin typeface="ヒラギノ角ゴ Std W8" pitchFamily="-103" charset="-128"/>
              <a:ea typeface="ヒラギノ角ゴ Std W8" pitchFamily="-103" charset="-128"/>
              <a:cs typeface="ヒラギノ角ゴ Std W8" pitchFamily="-103" charset="-128"/>
            </a:endParaRPr>
          </a:p>
          <a:p>
            <a:pPr algn="ctr"/>
            <a:r>
              <a:rPr lang="en-US" altLang="ja-JP" sz="2800" b="1" dirty="0" err="1" smtClean="0">
                <a:solidFill>
                  <a:schemeClr val="bg1"/>
                </a:solidFill>
                <a:latin typeface="ヒラギノ角ゴ Std W8" pitchFamily="-103" charset="-128"/>
                <a:ea typeface="ヒラギノ角ゴ Std W8" pitchFamily="-103" charset="-128"/>
                <a:cs typeface="ヒラギノ角ゴ Std W8" pitchFamily="-103" charset="-128"/>
              </a:rPr>
              <a:t>KnowledgeLine</a:t>
            </a:r>
            <a:endParaRPr lang="en-US" altLang="ja-JP" sz="2800" b="1" dirty="0" smtClean="0">
              <a:solidFill>
                <a:schemeClr val="bg1"/>
              </a:solidFill>
              <a:latin typeface="ヒラギノ角ゴ Std W8" pitchFamily="-103" charset="-128"/>
              <a:ea typeface="ヒラギノ角ゴ Std W8" pitchFamily="-103" charset="-128"/>
              <a:cs typeface="ヒラギノ角ゴ Std W8" pitchFamily="-103" charset="-128"/>
            </a:endParaRPr>
          </a:p>
          <a:p>
            <a:pPr algn="ctr"/>
            <a:endParaRPr kumimoji="0" lang="en-US" altLang="ja-JP" sz="2800" dirty="0">
              <a:solidFill>
                <a:schemeClr val="bg1"/>
              </a:solidFill>
              <a:latin typeface="ヒラギノ角ゴ Std W8" pitchFamily="-103" charset="-128"/>
              <a:ea typeface="ヒラギノ角ゴ Std W8" pitchFamily="-103" charset="-128"/>
              <a:cs typeface="ヒラギノ角ゴ Std W8" pitchFamily="-103" charset="-128"/>
            </a:endParaRPr>
          </a:p>
          <a:p>
            <a:pPr marL="342900" indent="-342900" algn="ctr">
              <a:buFontTx/>
              <a:buChar char="-"/>
            </a:pPr>
            <a:r>
              <a:rPr lang="en-US" altLang="ja-JP" sz="2000" b="1" dirty="0" smtClean="0">
                <a:solidFill>
                  <a:schemeClr val="bg1"/>
                </a:solidFill>
                <a:latin typeface="ヒラギノ角ゴ Std W8" pitchFamily="-103" charset="-128"/>
                <a:ea typeface="ヒラギノ角ゴ Std W8" pitchFamily="-103" charset="-128"/>
                <a:cs typeface="ヒラギノ角ゴ Std W8" pitchFamily="-103" charset="-128"/>
              </a:rPr>
              <a:t>DEOS/D-ADD -</a:t>
            </a:r>
          </a:p>
          <a:p>
            <a:pPr marL="342900" indent="-342900" algn="ctr">
              <a:buFontTx/>
              <a:buChar char="-"/>
            </a:pPr>
            <a:endParaRPr lang="en-US" altLang="ja-JP" sz="2000" b="1" dirty="0">
              <a:solidFill>
                <a:schemeClr val="bg1"/>
              </a:solidFill>
              <a:latin typeface="ヒラギノ角ゴ Std W8" pitchFamily="-103" charset="-128"/>
              <a:ea typeface="ヒラギノ角ゴ Std W8" pitchFamily="-103" charset="-128"/>
              <a:cs typeface="ヒラギノ角ゴ Std W8" pitchFamily="-103" charset="-128"/>
            </a:endParaRPr>
          </a:p>
          <a:p>
            <a:pPr algn="ctr"/>
            <a:r>
              <a:rPr lang="ja-JP" altLang="en-US" sz="2000" b="1" dirty="0" smtClean="0">
                <a:solidFill>
                  <a:schemeClr val="bg1"/>
                </a:solidFill>
                <a:latin typeface="ヒラギノ角ゴ Std W8" pitchFamily="-103" charset="-128"/>
                <a:ea typeface="ヒラギノ角ゴ Std W8" pitchFamily="-103" charset="-128"/>
                <a:cs typeface="ヒラギノ角ゴ Std W8" pitchFamily="-103" charset="-128"/>
              </a:rPr>
              <a:t>高信頼性アプリケーション開発プラットフォーム</a:t>
            </a:r>
            <a:endParaRPr lang="en-US" altLang="ja-JP" sz="2000" b="1" dirty="0">
              <a:solidFill>
                <a:schemeClr val="bg1"/>
              </a:solidFill>
              <a:latin typeface="ヒラギノ角ゴ Std W8" pitchFamily="-103" charset="-128"/>
              <a:ea typeface="ヒラギノ角ゴ Std W8" pitchFamily="-103" charset="-128"/>
              <a:cs typeface="ヒラギノ角ゴ Std W8" pitchFamily="-103" charset="-128"/>
            </a:endParaRPr>
          </a:p>
          <a:p>
            <a:pPr algn="ctr"/>
            <a:endParaRPr kumimoji="0" lang="ja-JP" altLang="en-US" sz="2800" dirty="0">
              <a:solidFill>
                <a:schemeClr val="bg1"/>
              </a:solidFill>
              <a:latin typeface="ヒラギノ角ゴ Std W8" pitchFamily="-103" charset="-128"/>
              <a:ea typeface="ヒラギノ角ゴ Std W8" pitchFamily="-103" charset="-128"/>
              <a:cs typeface="ヒラギノ角ゴ Std W8" pitchFamily="-103" charset="-128"/>
            </a:endParaRPr>
          </a:p>
        </p:txBody>
      </p:sp>
      <p:sp>
        <p:nvSpPr>
          <p:cNvPr id="14343" name="Text Box 7"/>
          <p:cNvSpPr txBox="1">
            <a:spLocks noChangeArrowheads="1"/>
          </p:cNvSpPr>
          <p:nvPr/>
        </p:nvSpPr>
        <p:spPr bwMode="auto">
          <a:xfrm>
            <a:off x="3181015" y="5770541"/>
            <a:ext cx="3132138" cy="938719"/>
          </a:xfrm>
          <a:prstGeom prst="rect">
            <a:avLst/>
          </a:prstGeom>
          <a:noFill/>
          <a:ln w="9525">
            <a:noFill/>
            <a:miter lim="800000"/>
            <a:headEnd/>
            <a:tailEnd/>
          </a:ln>
        </p:spPr>
        <p:txBody>
          <a:bodyPr>
            <a:prstTxWarp prst="textNoShape">
              <a:avLst/>
            </a:prstTxWarp>
            <a:spAutoFit/>
          </a:bodyPr>
          <a:lstStyle/>
          <a:p>
            <a:pPr>
              <a:spcBef>
                <a:spcPct val="50000"/>
              </a:spcBef>
            </a:pPr>
            <a:r>
              <a:rPr lang="ja-JP" altLang="en-US" dirty="0" smtClean="0">
                <a:solidFill>
                  <a:schemeClr val="bg1"/>
                </a:solidFill>
              </a:rPr>
              <a:t>株式会社</a:t>
            </a:r>
            <a:r>
              <a:rPr lang="en-US" altLang="ja-JP" dirty="0" smtClean="0">
                <a:solidFill>
                  <a:schemeClr val="bg1"/>
                </a:solidFill>
              </a:rPr>
              <a:t> Symphony</a:t>
            </a:r>
          </a:p>
          <a:p>
            <a:pPr>
              <a:spcBef>
                <a:spcPct val="50000"/>
              </a:spcBef>
            </a:pPr>
            <a:r>
              <a:rPr lang="en-US" altLang="ja-JP" dirty="0">
                <a:solidFill>
                  <a:schemeClr val="bg1"/>
                </a:solidFill>
              </a:rPr>
              <a:t>〒158-0095 </a:t>
            </a:r>
            <a:r>
              <a:rPr lang="ja-JP" altLang="en-US" dirty="0">
                <a:solidFill>
                  <a:schemeClr val="bg1"/>
                </a:solidFill>
              </a:rPr>
              <a:t>東京都世田谷区瀬田</a:t>
            </a:r>
            <a:r>
              <a:rPr lang="en-US" altLang="ja-JP" dirty="0">
                <a:solidFill>
                  <a:schemeClr val="bg1"/>
                </a:solidFill>
              </a:rPr>
              <a:t> 4-14-3-101</a:t>
            </a:r>
          </a:p>
          <a:p>
            <a:pPr>
              <a:spcBef>
                <a:spcPct val="50000"/>
              </a:spcBef>
            </a:pPr>
            <a:r>
              <a:rPr lang="en-US" altLang="ja-JP" dirty="0" err="1">
                <a:solidFill>
                  <a:schemeClr val="bg1"/>
                </a:solidFill>
              </a:rPr>
              <a:t>tel</a:t>
            </a:r>
            <a:r>
              <a:rPr lang="en-US" altLang="ja-JP" dirty="0">
                <a:solidFill>
                  <a:schemeClr val="bg1"/>
                </a:solidFill>
              </a:rPr>
              <a:t>: 03-5491-</a:t>
            </a:r>
            <a:r>
              <a:rPr lang="en-US" altLang="ja-JP" dirty="0" smtClean="0">
                <a:solidFill>
                  <a:schemeClr val="bg1"/>
                </a:solidFill>
              </a:rPr>
              <a:t>8523</a:t>
            </a:r>
          </a:p>
          <a:p>
            <a:pPr>
              <a:spcBef>
                <a:spcPct val="50000"/>
              </a:spcBef>
            </a:pPr>
            <a:r>
              <a:rPr lang="en-US" altLang="ja-JP" dirty="0" err="1">
                <a:solidFill>
                  <a:schemeClr val="bg1"/>
                </a:solidFill>
              </a:rPr>
              <a:t>e</a:t>
            </a:r>
            <a:r>
              <a:rPr lang="en-US" altLang="ja-JP" dirty="0">
                <a:solidFill>
                  <a:schemeClr val="bg1"/>
                </a:solidFill>
              </a:rPr>
              <a:t>-Mail: </a:t>
            </a:r>
            <a:r>
              <a:rPr lang="en-US" altLang="ja-JP" dirty="0" err="1">
                <a:solidFill>
                  <a:schemeClr val="bg1"/>
                </a:solidFill>
              </a:rPr>
              <a:t>tatsumi</a:t>
            </a:r>
            <a:r>
              <a:rPr lang="en-US" altLang="ja-JP" dirty="0" err="1" smtClean="0">
                <a:solidFill>
                  <a:schemeClr val="bg1"/>
                </a:solidFill>
              </a:rPr>
              <a:t>@symphonies.co.jp</a:t>
            </a:r>
            <a:endParaRPr lang="en-US" altLang="ja-JP" dirty="0">
              <a:solidFill>
                <a:schemeClr val="bg1"/>
              </a:solidFill>
            </a:endParaRPr>
          </a:p>
        </p:txBody>
      </p:sp>
      <p:sp>
        <p:nvSpPr>
          <p:cNvPr id="14344" name="Text Box 14"/>
          <p:cNvSpPr txBox="1">
            <a:spLocks noChangeArrowheads="1"/>
          </p:cNvSpPr>
          <p:nvPr/>
        </p:nvSpPr>
        <p:spPr bwMode="auto">
          <a:xfrm>
            <a:off x="5153025" y="4414838"/>
            <a:ext cx="1497013" cy="27463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dirty="0" smtClean="0">
                <a:solidFill>
                  <a:schemeClr val="bg1"/>
                </a:solidFill>
              </a:rPr>
              <a:t>2014</a:t>
            </a:r>
            <a:r>
              <a:rPr lang="en-US" altLang="ja-JP" sz="1200" dirty="0" smtClean="0">
                <a:solidFill>
                  <a:schemeClr val="bg1"/>
                </a:solidFill>
              </a:rPr>
              <a:t>/</a:t>
            </a:r>
            <a:r>
              <a:rPr lang="ja-JP" altLang="ja-JP" sz="1200" dirty="0" smtClean="0">
                <a:solidFill>
                  <a:schemeClr val="bg1"/>
                </a:solidFill>
              </a:rPr>
              <a:t>1</a:t>
            </a:r>
            <a:r>
              <a:rPr lang="en-US" altLang="ja-JP" sz="1200" dirty="0" smtClean="0">
                <a:solidFill>
                  <a:schemeClr val="bg1"/>
                </a:solidFill>
              </a:rPr>
              <a:t>1</a:t>
            </a:r>
            <a:r>
              <a:rPr lang="en-US" altLang="ja-JP" sz="1200" dirty="0" smtClean="0">
                <a:solidFill>
                  <a:schemeClr val="bg1"/>
                </a:solidFill>
              </a:rPr>
              <a:t>/1</a:t>
            </a:r>
            <a:r>
              <a:rPr lang="en-US" altLang="ja-JP" sz="1200" dirty="0" smtClean="0">
                <a:solidFill>
                  <a:schemeClr val="bg1"/>
                </a:solidFill>
              </a:rPr>
              <a:t>0</a:t>
            </a:r>
            <a:endParaRPr lang="en-US" altLang="ja-JP" sz="1200" dirty="0">
              <a:solidFill>
                <a:schemeClr val="bg1"/>
              </a:solidFill>
            </a:endParaRPr>
          </a:p>
        </p:txBody>
      </p:sp>
      <p:sp>
        <p:nvSpPr>
          <p:cNvPr id="14345" name="Rectangle 21"/>
          <p:cNvSpPr>
            <a:spLocks noChangeArrowheads="1"/>
          </p:cNvSpPr>
          <p:nvPr/>
        </p:nvSpPr>
        <p:spPr bwMode="auto">
          <a:xfrm>
            <a:off x="6372369" y="734591"/>
            <a:ext cx="3313828" cy="4247317"/>
          </a:xfrm>
          <a:prstGeom prst="rect">
            <a:avLst/>
          </a:prstGeom>
          <a:noFill/>
          <a:ln w="9525">
            <a:noFill/>
            <a:miter lim="800000"/>
            <a:headEnd/>
            <a:tailEnd/>
          </a:ln>
        </p:spPr>
        <p:txBody>
          <a:bodyPr wrap="none">
            <a:prstTxWarp prst="textNoShape">
              <a:avLst/>
            </a:prstTxWarp>
            <a:spAutoFit/>
          </a:bodyPr>
          <a:lstStyle/>
          <a:p>
            <a:r>
              <a:rPr lang="en-US" altLang="ja-JP" sz="1800" dirty="0">
                <a:latin typeface="ヒラギノ角ゴ Std W8" pitchFamily="-103" charset="-128"/>
                <a:ea typeface="ヒラギノ角ゴ Std W8" pitchFamily="-103" charset="-128"/>
                <a:cs typeface="ヒラギノ角ゴ Std W8" pitchFamily="-103" charset="-128"/>
              </a:rPr>
              <a:t>Based on</a:t>
            </a:r>
          </a:p>
          <a:p>
            <a:endParaRPr lang="en-US" altLang="ja-JP" sz="1800" dirty="0">
              <a:latin typeface="ヒラギノ角ゴ Std W8" pitchFamily="-103" charset="-128"/>
              <a:ea typeface="ヒラギノ角ゴ Std W8" pitchFamily="-103" charset="-128"/>
              <a:cs typeface="ヒラギノ角ゴ Std W8" pitchFamily="-103" charset="-128"/>
            </a:endParaRPr>
          </a:p>
          <a:p>
            <a:r>
              <a:rPr lang="en-US" altLang="ja-JP" sz="1800" dirty="0">
                <a:latin typeface="ヒラギノ角ゴ Std W8" pitchFamily="-103" charset="-128"/>
                <a:ea typeface="ヒラギノ角ゴ Std W8" pitchFamily="-103" charset="-128"/>
                <a:cs typeface="ヒラギノ角ゴ Std W8" pitchFamily="-103" charset="-128"/>
              </a:rPr>
              <a:t>WBS</a:t>
            </a:r>
          </a:p>
          <a:p>
            <a:r>
              <a:rPr lang="en-US" altLang="ja-JP" sz="1800" dirty="0"/>
              <a:t>Work Breakdown Structure</a:t>
            </a:r>
          </a:p>
          <a:p>
            <a:r>
              <a:rPr lang="ja-JP" sz="1800" b="1" dirty="0">
                <a:latin typeface="ヒラギノ角ゴ Std W8" pitchFamily="-103" charset="-128"/>
                <a:ea typeface="ヒラギノ角ゴ Std W8" pitchFamily="-103" charset="-128"/>
                <a:cs typeface="ヒラギノ角ゴ Std W8" pitchFamily="-103" charset="-128"/>
              </a:rPr>
              <a:t>PDCA</a:t>
            </a:r>
            <a:r>
              <a:rPr lang="ja-JP" sz="1800" dirty="0">
                <a:latin typeface="ヒラギノ角ゴ Std W8" pitchFamily="-103" charset="-128"/>
                <a:ea typeface="ヒラギノ角ゴ Std W8" pitchFamily="-103" charset="-128"/>
                <a:cs typeface="ヒラギノ角ゴ Std W8" pitchFamily="-103" charset="-128"/>
              </a:rPr>
              <a:t> </a:t>
            </a:r>
            <a:r>
              <a:rPr lang="en-US" altLang="ja-JP" sz="1800" dirty="0">
                <a:latin typeface="ヒラギノ角ゴ Std W8" pitchFamily="-103" charset="-128"/>
                <a:ea typeface="ヒラギノ角ゴ Std W8" pitchFamily="-103" charset="-128"/>
                <a:cs typeface="ヒラギノ角ゴ Std W8" pitchFamily="-103" charset="-128"/>
              </a:rPr>
              <a:t>cycle</a:t>
            </a:r>
            <a:endParaRPr lang="en-US" altLang="ja-JP" sz="1800" dirty="0">
              <a:latin typeface="ＭＳ Ｐゴシック" pitchFamily="-103" charset="-128"/>
              <a:ea typeface="ＭＳ Ｐゴシック" pitchFamily="-103" charset="-128"/>
              <a:cs typeface="ＭＳ Ｐゴシック" pitchFamily="-103" charset="-128"/>
            </a:endParaRPr>
          </a:p>
          <a:p>
            <a:r>
              <a:rPr lang="en-US" altLang="ja-JP" sz="1800" dirty="0"/>
              <a:t>Plan</a:t>
            </a:r>
            <a:r>
              <a:rPr lang="ja-JP" sz="1800" dirty="0"/>
              <a:t>-</a:t>
            </a:r>
            <a:r>
              <a:rPr lang="en-US" altLang="ja-JP" sz="1800" dirty="0"/>
              <a:t>Do</a:t>
            </a:r>
            <a:r>
              <a:rPr lang="ja-JP" sz="1800" dirty="0"/>
              <a:t>-</a:t>
            </a:r>
            <a:r>
              <a:rPr lang="en-US" altLang="ja-JP" sz="1800" dirty="0"/>
              <a:t>Check</a:t>
            </a:r>
            <a:r>
              <a:rPr lang="ja-JP" sz="1800" dirty="0"/>
              <a:t>-</a:t>
            </a:r>
            <a:r>
              <a:rPr lang="en-US" altLang="ja-JP" sz="1800" dirty="0"/>
              <a:t>Act</a:t>
            </a:r>
            <a:r>
              <a:rPr lang="ja-JP" sz="1800" dirty="0"/>
              <a:t> </a:t>
            </a:r>
            <a:r>
              <a:rPr lang="ja-JP" sz="1800" dirty="0" smtClean="0"/>
              <a:t>cycle</a:t>
            </a:r>
            <a:endParaRPr lang="en-US" altLang="ja-JP" sz="1800" dirty="0"/>
          </a:p>
          <a:p>
            <a:endParaRPr lang="en-US" altLang="ja-JP" sz="1800" dirty="0" smtClean="0">
              <a:latin typeface="ＭＳ Ｐゴシック" pitchFamily="-103" charset="-128"/>
              <a:ea typeface="ＭＳ Ｐゴシック" pitchFamily="-103" charset="-128"/>
              <a:cs typeface="ＭＳ Ｐゴシック" pitchFamily="-103" charset="-128"/>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r>
              <a:rPr lang="ja-JP" altLang="en-US" sz="1800" dirty="0" smtClean="0">
                <a:latin typeface="ヒラギノ角ゴ Pro W3"/>
                <a:ea typeface="ヒラギノ角ゴ Pro W3"/>
                <a:cs typeface="ヒラギノ角ゴ Pro W3"/>
              </a:rPr>
              <a:t>　　　　　　</a:t>
            </a:r>
            <a:r>
              <a:rPr lang="en-US" altLang="ja-JP" sz="1800" dirty="0">
                <a:latin typeface="ヒラギノ角ゴ Pro W3"/>
                <a:ea typeface="ヒラギノ角ゴ Pro W3"/>
                <a:cs typeface="ヒラギノ角ゴ Pro W3"/>
              </a:rPr>
              <a:t>a</a:t>
            </a:r>
            <a:r>
              <a:rPr lang="en-US" altLang="ja-JP" sz="1800" dirty="0" smtClean="0">
                <a:latin typeface="ヒラギノ角ゴ Pro W3"/>
                <a:ea typeface="ヒラギノ角ゴ Pro W3"/>
                <a:cs typeface="ヒラギノ角ゴ Pro W3"/>
              </a:rPr>
              <a:t>nd </a:t>
            </a:r>
          </a:p>
          <a:p>
            <a:endParaRPr lang="en-US" altLang="ja-JP" sz="1800" dirty="0" smtClean="0">
              <a:latin typeface="ヒラギノ角ゴ Pro W3"/>
              <a:ea typeface="ヒラギノ角ゴ Pro W3"/>
              <a:cs typeface="ヒラギノ角ゴ Pro W3"/>
            </a:endParaRPr>
          </a:p>
          <a:p>
            <a:r>
              <a:rPr lang="en-US" altLang="ja-JP" sz="1800" dirty="0" smtClean="0">
                <a:latin typeface="ヒラギノ角ゴ Std W8"/>
                <a:ea typeface="ヒラギノ角ゴ Std W8"/>
                <a:cs typeface="ヒラギノ角ゴ Std W8"/>
              </a:rPr>
              <a:t>DEOS/D-ADD Project</a:t>
            </a:r>
            <a:endParaRPr lang="en-US" altLang="ja-JP" sz="2400" dirty="0">
              <a:latin typeface="ヒラギノ角ゴ Std W8"/>
              <a:ea typeface="ヒラギノ角ゴ Std W8"/>
              <a:cs typeface="ヒラギノ角ゴ Std W8"/>
            </a:endParaRPr>
          </a:p>
        </p:txBody>
      </p:sp>
      <p:sp>
        <p:nvSpPr>
          <p:cNvPr id="14346" name="Rectangle 24"/>
          <p:cNvSpPr>
            <a:spLocks noChangeArrowheads="1"/>
          </p:cNvSpPr>
          <p:nvPr/>
        </p:nvSpPr>
        <p:spPr bwMode="auto">
          <a:xfrm>
            <a:off x="6492174" y="3426813"/>
            <a:ext cx="3254375" cy="244475"/>
          </a:xfrm>
          <a:prstGeom prst="rect">
            <a:avLst/>
          </a:prstGeom>
          <a:noFill/>
          <a:ln w="9525">
            <a:noFill/>
            <a:miter lim="800000"/>
            <a:headEnd/>
            <a:tailEnd/>
          </a:ln>
        </p:spPr>
        <p:txBody>
          <a:bodyPr wrap="none">
            <a:prstTxWarp prst="textNoShape">
              <a:avLst/>
            </a:prstTxWarp>
            <a:spAutoFit/>
          </a:bodyPr>
          <a:lstStyle/>
          <a:p>
            <a:r>
              <a:rPr kumimoji="0" lang="en-US" altLang="ja-JP" dirty="0">
                <a:solidFill>
                  <a:srgbClr val="000000"/>
                </a:solidFill>
                <a:latin typeface="Helvetica" pitchFamily="-103" charset="0"/>
                <a:ea typeface="ＭＳ Ｐゴシック" pitchFamily="-103" charset="-128"/>
                <a:cs typeface="ＭＳ Ｐゴシック" pitchFamily="-103" charset="-128"/>
              </a:rPr>
              <a:t>National Aeronautics and Space Administration, NASA</a:t>
            </a:r>
          </a:p>
        </p:txBody>
      </p:sp>
      <p:pic>
        <p:nvPicPr>
          <p:cNvPr id="14347" name="Picture 25" descr="LogoColor"/>
          <p:cNvPicPr>
            <a:picLocks noChangeAspect="1" noChangeArrowheads="1"/>
          </p:cNvPicPr>
          <p:nvPr/>
        </p:nvPicPr>
        <p:blipFill>
          <a:blip r:embed="rId3"/>
          <a:srcRect/>
          <a:stretch>
            <a:fillRect/>
          </a:stretch>
        </p:blipFill>
        <p:spPr bwMode="auto">
          <a:xfrm>
            <a:off x="7446851" y="2550878"/>
            <a:ext cx="1209675" cy="752475"/>
          </a:xfrm>
          <a:prstGeom prst="rect">
            <a:avLst/>
          </a:prstGeom>
          <a:noFill/>
          <a:ln w="9525">
            <a:noFill/>
            <a:miter lim="800000"/>
            <a:headEnd/>
            <a:tailEnd/>
          </a:ln>
        </p:spPr>
      </p:pic>
      <p:pic>
        <p:nvPicPr>
          <p:cNvPr id="2" name="図 1"/>
          <p:cNvPicPr>
            <a:picLocks noChangeAspect="1"/>
          </p:cNvPicPr>
          <p:nvPr/>
        </p:nvPicPr>
        <p:blipFill>
          <a:blip r:embed="rId4"/>
          <a:stretch>
            <a:fillRect/>
          </a:stretch>
        </p:blipFill>
        <p:spPr>
          <a:xfrm>
            <a:off x="7032051" y="5216468"/>
            <a:ext cx="1900489" cy="457525"/>
          </a:xfrm>
          <a:prstGeom prst="rect">
            <a:avLst/>
          </a:prstGeom>
        </p:spPr>
      </p:pic>
      <p:sp>
        <p:nvSpPr>
          <p:cNvPr id="3" name="正方形/長方形 2"/>
          <p:cNvSpPr/>
          <p:nvPr/>
        </p:nvSpPr>
        <p:spPr>
          <a:xfrm>
            <a:off x="7537880" y="5732075"/>
            <a:ext cx="1107996" cy="246221"/>
          </a:xfrm>
          <a:prstGeom prst="rect">
            <a:avLst/>
          </a:prstGeom>
        </p:spPr>
        <p:txBody>
          <a:bodyPr wrap="none">
            <a:spAutoFit/>
          </a:bodyPr>
          <a:lstStyle/>
          <a:p>
            <a:r>
              <a:rPr lang="en-US" altLang="ja-JP" dirty="0">
                <a:latin typeface="Helvetica"/>
                <a:cs typeface="Helvetica"/>
              </a:rPr>
              <a:t>http://</a:t>
            </a:r>
            <a:r>
              <a:rPr lang="en-US" altLang="ja-JP" dirty="0" err="1">
                <a:latin typeface="Helvetica"/>
                <a:cs typeface="Helvetica"/>
              </a:rPr>
              <a:t>deos.or.jp</a:t>
            </a:r>
            <a:r>
              <a:rPr lang="en-US" altLang="ja-JP" dirty="0">
                <a:latin typeface="Helvetica"/>
                <a:cs typeface="Helvetica"/>
              </a:rPr>
              <a:t>/</a:t>
            </a:r>
            <a:endParaRPr lang="ja-JP" altLang="en-US" dirty="0">
              <a:latin typeface="Helvetica"/>
              <a:cs typeface="Helvetic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604838" y="254000"/>
            <a:ext cx="4143218"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1200" dirty="0" smtClean="0">
                <a:solidFill>
                  <a:schemeClr val="bg1"/>
                </a:solidFill>
              </a:rPr>
              <a:t>D-Case</a:t>
            </a:r>
            <a:r>
              <a:rPr lang="ja-JP" altLang="en-US" sz="1200" dirty="0" smtClean="0">
                <a:solidFill>
                  <a:schemeClr val="bg1"/>
                </a:solidFill>
              </a:rPr>
              <a:t>（アシュアランスケース）と</a:t>
            </a:r>
            <a:r>
              <a:rPr lang="en-US" altLang="ja-JP" sz="1200" dirty="0" smtClean="0">
                <a:solidFill>
                  <a:schemeClr val="bg1"/>
                </a:solidFill>
              </a:rPr>
              <a:t>D-ADD</a:t>
            </a:r>
            <a:r>
              <a:rPr lang="ja-JP" altLang="en-US" sz="1200" dirty="0" smtClean="0">
                <a:solidFill>
                  <a:schemeClr val="bg1"/>
                </a:solidFill>
              </a:rPr>
              <a:t>について</a:t>
            </a:r>
            <a:endParaRPr lang="en-US" altLang="ja-JP" sz="1200" dirty="0">
              <a:solidFill>
                <a:schemeClr val="bg1"/>
              </a:solidFill>
            </a:endParaRPr>
          </a:p>
        </p:txBody>
      </p:sp>
      <p:pic>
        <p:nvPicPr>
          <p:cNvPr id="2" name="図 1" descr="D-Case格納.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54" y="966682"/>
            <a:ext cx="5394978" cy="4985053"/>
          </a:xfrm>
          <a:prstGeom prst="rect">
            <a:avLst/>
          </a:prstGeom>
          <a:ln>
            <a:solidFill>
              <a:srgbClr val="008000"/>
            </a:solidFill>
          </a:ln>
        </p:spPr>
      </p:pic>
      <p:pic>
        <p:nvPicPr>
          <p:cNvPr id="3" name="図 2" descr="AssureNoteで表示.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709" y="1554275"/>
            <a:ext cx="3391090" cy="3133427"/>
          </a:xfrm>
          <a:prstGeom prst="rect">
            <a:avLst/>
          </a:prstGeom>
          <a:ln>
            <a:solidFill>
              <a:srgbClr val="008000"/>
            </a:solidFill>
          </a:ln>
        </p:spPr>
      </p:pic>
      <p:sp>
        <p:nvSpPr>
          <p:cNvPr id="4" name="左右矢印 3"/>
          <p:cNvSpPr/>
          <p:nvPr/>
        </p:nvSpPr>
        <p:spPr bwMode="auto">
          <a:xfrm>
            <a:off x="6017996" y="3535029"/>
            <a:ext cx="597061" cy="217977"/>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5" name="テキスト ボックス 4"/>
          <p:cNvSpPr txBox="1"/>
          <p:nvPr/>
        </p:nvSpPr>
        <p:spPr>
          <a:xfrm>
            <a:off x="6463422" y="4765119"/>
            <a:ext cx="3032690" cy="1785104"/>
          </a:xfrm>
          <a:prstGeom prst="rect">
            <a:avLst/>
          </a:prstGeom>
          <a:noFill/>
          <a:ln>
            <a:solidFill>
              <a:schemeClr val="tx1"/>
            </a:solidFill>
          </a:ln>
        </p:spPr>
        <p:txBody>
          <a:bodyPr wrap="square" rtlCol="0">
            <a:spAutoFit/>
          </a:bodyPr>
          <a:lstStyle/>
          <a:p>
            <a:r>
              <a:rPr kumimoji="1" lang="en-US" altLang="ja-JP" dirty="0" err="1" smtClean="0">
                <a:latin typeface="ヒラギノ角ゴ Std W8"/>
                <a:ea typeface="ヒラギノ角ゴ Std W8"/>
                <a:cs typeface="ヒラギノ角ゴ Std W8"/>
              </a:rPr>
              <a:t>AssureNote</a:t>
            </a:r>
            <a:r>
              <a:rPr kumimoji="1" lang="ja-JP" altLang="en-US" dirty="0" smtClean="0">
                <a:latin typeface="ヒラギノ角ゴ Std W8"/>
                <a:ea typeface="ヒラギノ角ゴ Std W8"/>
                <a:cs typeface="ヒラギノ角ゴ Std W8"/>
              </a:rPr>
              <a:t>：</a:t>
            </a:r>
            <a:endParaRPr kumimoji="1" lang="en-US" altLang="ja-JP" dirty="0" smtClean="0">
              <a:latin typeface="ヒラギノ角ゴ Std W8"/>
              <a:ea typeface="ヒラギノ角ゴ Std W8"/>
              <a:cs typeface="ヒラギノ角ゴ Std W8"/>
            </a:endParaRPr>
          </a:p>
          <a:p>
            <a:endParaRPr lang="en-US" altLang="ja-JP" dirty="0" smtClean="0"/>
          </a:p>
          <a:p>
            <a:r>
              <a:rPr lang="ja-JP" altLang="en-US" sz="900" dirty="0" smtClean="0"/>
              <a:t>横浜国大チームが開発した</a:t>
            </a:r>
            <a:r>
              <a:rPr lang="en-US" altLang="ja-JP" sz="900" dirty="0" smtClean="0"/>
              <a:t>D-Case</a:t>
            </a:r>
            <a:r>
              <a:rPr lang="ja-JP" altLang="en-US" sz="900" dirty="0" smtClean="0"/>
              <a:t>ツール</a:t>
            </a:r>
            <a:endParaRPr lang="en-US" altLang="ja-JP" sz="900" dirty="0" smtClean="0"/>
          </a:p>
          <a:p>
            <a:r>
              <a:rPr lang="en-US" altLang="ja-JP" sz="900" dirty="0" smtClean="0"/>
              <a:t>GSN</a:t>
            </a:r>
            <a:r>
              <a:rPr lang="ja-JP" altLang="en-US" sz="900" dirty="0" smtClean="0"/>
              <a:t>構造を持つアシュアランスケースを記述していくことができる。</a:t>
            </a:r>
            <a:endParaRPr lang="en-US" altLang="ja-JP" sz="900" dirty="0" smtClean="0"/>
          </a:p>
          <a:p>
            <a:r>
              <a:rPr lang="en-US" altLang="ja-JP" sz="900" dirty="0" smtClean="0"/>
              <a:t>D-Case</a:t>
            </a:r>
            <a:r>
              <a:rPr lang="ja-JP" altLang="en-US" sz="900" dirty="0" smtClean="0"/>
              <a:t>のデータベースとしての</a:t>
            </a:r>
            <a:r>
              <a:rPr lang="en-US" altLang="ja-JP" sz="900" dirty="0" smtClean="0"/>
              <a:t>D-ADD</a:t>
            </a:r>
            <a:r>
              <a:rPr lang="ja-JP" altLang="en-US" sz="900" dirty="0" smtClean="0"/>
              <a:t>の要件として、</a:t>
            </a:r>
            <a:endParaRPr lang="en-US" altLang="ja-JP" sz="900" dirty="0" smtClean="0"/>
          </a:p>
          <a:p>
            <a:endParaRPr kumimoji="1" lang="en-US" altLang="ja-JP" sz="900" dirty="0"/>
          </a:p>
          <a:p>
            <a:pPr marL="171450" indent="-171450">
              <a:buFont typeface="Arial"/>
              <a:buChar char="•"/>
            </a:pPr>
            <a:r>
              <a:rPr lang="ja-JP" altLang="en-US" sz="900" dirty="0" smtClean="0"/>
              <a:t>複数の</a:t>
            </a:r>
            <a:r>
              <a:rPr lang="en-US" altLang="ja-JP" sz="900" dirty="0" smtClean="0"/>
              <a:t>D-Case</a:t>
            </a:r>
            <a:r>
              <a:rPr lang="ja-JP" altLang="en-US" sz="900" dirty="0" smtClean="0"/>
              <a:t>を構造的に扱えること</a:t>
            </a:r>
            <a:endParaRPr lang="en-US" altLang="ja-JP" sz="900" dirty="0" smtClean="0"/>
          </a:p>
          <a:p>
            <a:pPr marL="171450" indent="-171450">
              <a:buFont typeface="Arial"/>
              <a:buChar char="•"/>
            </a:pPr>
            <a:r>
              <a:rPr kumimoji="1" lang="ja-JP" altLang="en-US" sz="900" dirty="0" smtClean="0"/>
              <a:t>複数のステークホルダにより同時に記述でき、相互に参照可能なこと</a:t>
            </a:r>
            <a:endParaRPr kumimoji="1" lang="en-US" altLang="ja-JP" sz="900" dirty="0" smtClean="0"/>
          </a:p>
          <a:p>
            <a:pPr marL="171450" indent="-171450">
              <a:buFont typeface="Arial"/>
              <a:buChar char="•"/>
            </a:pPr>
            <a:r>
              <a:rPr lang="ja-JP" altLang="en-US" sz="900" dirty="0" smtClean="0"/>
              <a:t>考案されたアシュアランスケースについて合意形成が可能なこと</a:t>
            </a:r>
            <a:endParaRPr kumimoji="1" lang="ja-JP" altLang="en-US" sz="900" dirty="0"/>
          </a:p>
        </p:txBody>
      </p:sp>
      <p:sp>
        <p:nvSpPr>
          <p:cNvPr id="55" name="角丸四角形 54"/>
          <p:cNvSpPr/>
          <p:nvPr/>
        </p:nvSpPr>
        <p:spPr>
          <a:xfrm>
            <a:off x="3741418" y="4284271"/>
            <a:ext cx="1424616" cy="1449146"/>
          </a:xfrm>
          <a:prstGeom prst="roundRect">
            <a:avLst>
              <a:gd name="adj" fmla="val 981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6" name="図 55"/>
          <p:cNvPicPr>
            <a:picLocks noChangeAspect="1"/>
          </p:cNvPicPr>
          <p:nvPr/>
        </p:nvPicPr>
        <p:blipFill>
          <a:blip r:embed="rId5"/>
          <a:stretch>
            <a:fillRect/>
          </a:stretch>
        </p:blipFill>
        <p:spPr>
          <a:xfrm>
            <a:off x="2328903" y="4440199"/>
            <a:ext cx="1617770" cy="1099081"/>
          </a:xfrm>
          <a:prstGeom prst="rect">
            <a:avLst/>
          </a:prstGeom>
          <a:ln>
            <a:solidFill>
              <a:srgbClr val="4F81BD"/>
            </a:solidFill>
          </a:ln>
        </p:spPr>
      </p:pic>
      <p:pic>
        <p:nvPicPr>
          <p:cNvPr id="57" name="図 32" descr="icon_p.gif"/>
          <p:cNvPicPr>
            <a:picLocks noChangeAspect="1"/>
          </p:cNvPicPr>
          <p:nvPr/>
        </p:nvPicPr>
        <p:blipFill>
          <a:blip r:embed="rId6"/>
          <a:srcRect/>
          <a:stretch>
            <a:fillRect/>
          </a:stretch>
        </p:blipFill>
        <p:spPr bwMode="auto">
          <a:xfrm>
            <a:off x="3998653" y="4449677"/>
            <a:ext cx="330200" cy="330200"/>
          </a:xfrm>
          <a:prstGeom prst="rect">
            <a:avLst/>
          </a:prstGeom>
          <a:noFill/>
          <a:ln w="9525">
            <a:noFill/>
            <a:miter lim="800000"/>
            <a:headEnd/>
            <a:tailEnd/>
          </a:ln>
        </p:spPr>
      </p:pic>
      <p:pic>
        <p:nvPicPr>
          <p:cNvPr id="58" name="図 16" descr="icon_m.gif"/>
          <p:cNvPicPr>
            <a:picLocks noChangeAspect="1"/>
          </p:cNvPicPr>
          <p:nvPr/>
        </p:nvPicPr>
        <p:blipFill>
          <a:blip r:embed="rId7"/>
          <a:srcRect/>
          <a:stretch>
            <a:fillRect/>
          </a:stretch>
        </p:blipFill>
        <p:spPr bwMode="auto">
          <a:xfrm>
            <a:off x="4136456" y="4881457"/>
            <a:ext cx="330200" cy="330200"/>
          </a:xfrm>
          <a:prstGeom prst="rect">
            <a:avLst/>
          </a:prstGeom>
          <a:noFill/>
          <a:ln w="9525">
            <a:noFill/>
            <a:miter lim="800000"/>
            <a:headEnd/>
            <a:tailEnd/>
          </a:ln>
        </p:spPr>
      </p:pic>
      <p:pic>
        <p:nvPicPr>
          <p:cNvPr id="60" name="図 17" descr="icon_t.gif"/>
          <p:cNvPicPr>
            <a:picLocks noChangeAspect="1"/>
          </p:cNvPicPr>
          <p:nvPr/>
        </p:nvPicPr>
        <p:blipFill>
          <a:blip r:embed="rId8"/>
          <a:srcRect/>
          <a:stretch>
            <a:fillRect/>
          </a:stretch>
        </p:blipFill>
        <p:spPr bwMode="auto">
          <a:xfrm>
            <a:off x="4307092" y="5284928"/>
            <a:ext cx="330200" cy="330200"/>
          </a:xfrm>
          <a:prstGeom prst="rect">
            <a:avLst/>
          </a:prstGeom>
          <a:noFill/>
          <a:ln w="9525">
            <a:noFill/>
            <a:miter lim="800000"/>
            <a:headEnd/>
            <a:tailEnd/>
          </a:ln>
        </p:spPr>
      </p:pic>
      <p:sp>
        <p:nvSpPr>
          <p:cNvPr id="61" name="角丸四角形 60"/>
          <p:cNvSpPr/>
          <p:nvPr/>
        </p:nvSpPr>
        <p:spPr>
          <a:xfrm>
            <a:off x="4676261" y="4812441"/>
            <a:ext cx="246587" cy="24658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1400" b="1" dirty="0" smtClean="0">
                <a:solidFill>
                  <a:schemeClr val="tx1"/>
                </a:solidFill>
              </a:rPr>
              <a:t>A</a:t>
            </a:r>
            <a:endParaRPr kumimoji="1" lang="ja-JP" altLang="en-US" sz="1400" b="1" dirty="0">
              <a:solidFill>
                <a:schemeClr val="tx1"/>
              </a:solidFill>
            </a:endParaRPr>
          </a:p>
        </p:txBody>
      </p:sp>
      <p:cxnSp>
        <p:nvCxnSpPr>
          <p:cNvPr id="62" name="カギ線コネクタ 61"/>
          <p:cNvCxnSpPr>
            <a:stCxn id="57" idx="2"/>
            <a:endCxn id="58" idx="0"/>
          </p:cNvCxnSpPr>
          <p:nvPr/>
        </p:nvCxnSpPr>
        <p:spPr>
          <a:xfrm rot="16200000" flipH="1">
            <a:off x="4181864" y="4761765"/>
            <a:ext cx="101580" cy="13780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63" name="カギ線コネクタ 62"/>
          <p:cNvCxnSpPr>
            <a:stCxn id="58" idx="2"/>
            <a:endCxn id="60" idx="0"/>
          </p:cNvCxnSpPr>
          <p:nvPr/>
        </p:nvCxnSpPr>
        <p:spPr>
          <a:xfrm rot="16200000" flipH="1">
            <a:off x="4350239" y="5162974"/>
            <a:ext cx="73271" cy="17063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57" idx="3"/>
            <a:endCxn id="61" idx="1"/>
          </p:cNvCxnSpPr>
          <p:nvPr/>
        </p:nvCxnSpPr>
        <p:spPr>
          <a:xfrm>
            <a:off x="4328853" y="4614777"/>
            <a:ext cx="347408" cy="320958"/>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直線コネクタ 64"/>
          <p:cNvCxnSpPr>
            <a:stCxn id="58" idx="3"/>
            <a:endCxn id="61" idx="1"/>
          </p:cNvCxnSpPr>
          <p:nvPr/>
        </p:nvCxnSpPr>
        <p:spPr>
          <a:xfrm flipV="1">
            <a:off x="4466656" y="4935735"/>
            <a:ext cx="209605" cy="110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直線コネクタ 65"/>
          <p:cNvCxnSpPr>
            <a:stCxn id="60" idx="0"/>
            <a:endCxn id="61" idx="1"/>
          </p:cNvCxnSpPr>
          <p:nvPr/>
        </p:nvCxnSpPr>
        <p:spPr>
          <a:xfrm flipV="1">
            <a:off x="4472192" y="4935735"/>
            <a:ext cx="204069" cy="349193"/>
          </a:xfrm>
          <a:prstGeom prst="line">
            <a:avLst/>
          </a:prstGeom>
        </p:spPr>
        <p:style>
          <a:lnRef idx="2">
            <a:schemeClr val="accent1"/>
          </a:lnRef>
          <a:fillRef idx="0">
            <a:schemeClr val="accent1"/>
          </a:fillRef>
          <a:effectRef idx="1">
            <a:schemeClr val="accent1"/>
          </a:effectRef>
          <a:fontRef idx="minor">
            <a:schemeClr val="tx1"/>
          </a:fontRef>
        </p:style>
      </p:cxnSp>
      <p:sp>
        <p:nvSpPr>
          <p:cNvPr id="67" name="左右矢印 66"/>
          <p:cNvSpPr/>
          <p:nvPr/>
        </p:nvSpPr>
        <p:spPr bwMode="auto">
          <a:xfrm>
            <a:off x="3545223" y="4909999"/>
            <a:ext cx="597061" cy="217977"/>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6" name="角丸四角形吹き出し 5"/>
          <p:cNvSpPr/>
          <p:nvPr/>
        </p:nvSpPr>
        <p:spPr bwMode="auto">
          <a:xfrm>
            <a:off x="1980727" y="5695848"/>
            <a:ext cx="2606218" cy="928774"/>
          </a:xfrm>
          <a:prstGeom prst="wedgeRoundRectCallout">
            <a:avLst>
              <a:gd name="adj1" fmla="val 22314"/>
              <a:gd name="adj2" fmla="val -8462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今回のプロトタイプでは、</a:t>
            </a:r>
            <a:r>
              <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D-Ca</a:t>
            </a:r>
            <a:r>
              <a:rPr lang="en-US" altLang="ja-JP" dirty="0" smtClean="0">
                <a:latin typeface="ヒラギノ角ゴ Pro W3" pitchFamily="-112" charset="-128"/>
                <a:ea typeface="ヒラギノ角ゴ Pro W3" pitchFamily="-112" charset="-128"/>
                <a:cs typeface="ヒラギノ角ゴ Pro W3" pitchFamily="-112" charset="-128"/>
              </a:rPr>
              <a:t>se</a:t>
            </a:r>
            <a:r>
              <a:rPr lang="ja-JP" altLang="en-US" dirty="0" smtClean="0">
                <a:latin typeface="ヒラギノ角ゴ Pro W3" pitchFamily="-112" charset="-128"/>
                <a:ea typeface="ヒラギノ角ゴ Pro W3" pitchFamily="-112" charset="-128"/>
                <a:cs typeface="ヒラギノ角ゴ Pro W3" pitchFamily="-112" charset="-128"/>
              </a:rPr>
              <a:t>　（</a:t>
            </a:r>
            <a:r>
              <a:rPr lang="en-US" altLang="ja-JP" dirty="0" smtClean="0">
                <a:latin typeface="ヒラギノ角ゴ Pro W3" pitchFamily="-112" charset="-128"/>
                <a:ea typeface="ヒラギノ角ゴ Pro W3" pitchFamily="-112" charset="-128"/>
                <a:cs typeface="ヒラギノ角ゴ Pro W3" pitchFamily="-112" charset="-128"/>
              </a:rPr>
              <a:t>GSN</a:t>
            </a:r>
            <a:r>
              <a:rPr lang="ja-JP" altLang="en-US" dirty="0" smtClean="0">
                <a:latin typeface="ヒラギノ角ゴ Pro W3" pitchFamily="-112" charset="-128"/>
                <a:ea typeface="ヒラギノ角ゴ Pro W3" pitchFamily="-112" charset="-128"/>
                <a:cs typeface="ヒラギノ角ゴ Pro W3" pitchFamily="-112" charset="-128"/>
              </a:rPr>
              <a:t>構造）を</a:t>
            </a:r>
            <a:r>
              <a:rPr lang="en-US" altLang="ja-JP" dirty="0" smtClean="0">
                <a:latin typeface="ヒラギノ角ゴ Pro W3" pitchFamily="-112" charset="-128"/>
                <a:ea typeface="ヒラギノ角ゴ Pro W3" pitchFamily="-112" charset="-128"/>
                <a:cs typeface="ヒラギノ角ゴ Pro W3" pitchFamily="-112" charset="-128"/>
              </a:rPr>
              <a:t>PMT</a:t>
            </a:r>
            <a:r>
              <a:rPr lang="ja-JP" altLang="en-US" dirty="0" smtClean="0">
                <a:latin typeface="ヒラギノ角ゴ Pro W3" pitchFamily="-112" charset="-128"/>
                <a:ea typeface="ヒラギノ角ゴ Pro W3" pitchFamily="-112" charset="-128"/>
                <a:cs typeface="ヒラギノ角ゴ Pro W3" pitchFamily="-112" charset="-128"/>
              </a:rPr>
              <a:t>にマッピングして</a:t>
            </a:r>
            <a:r>
              <a:rPr lang="en-US" altLang="ja-JP" dirty="0" smtClean="0">
                <a:latin typeface="ヒラギノ角ゴ Pro W3" pitchFamily="-112" charset="-128"/>
                <a:ea typeface="ヒラギノ角ゴ Pro W3" pitchFamily="-112" charset="-128"/>
                <a:cs typeface="ヒラギノ角ゴ Pro W3" pitchFamily="-112" charset="-128"/>
              </a:rPr>
              <a:t>KL</a:t>
            </a:r>
            <a:r>
              <a:rPr lang="ja-JP" altLang="en-US" dirty="0" smtClean="0">
                <a:latin typeface="ヒラギノ角ゴ Pro W3" pitchFamily="-112" charset="-128"/>
                <a:ea typeface="ヒラギノ角ゴ Pro W3" pitchFamily="-112" charset="-128"/>
                <a:cs typeface="ヒラギノ角ゴ Pro W3" pitchFamily="-112" charset="-128"/>
              </a:rPr>
              <a:t>のコンテンツにすることを仕様とした。</a:t>
            </a:r>
            <a:endParaRPr lang="en-US" altLang="ja-JP" dirty="0" smtClean="0">
              <a:latin typeface="ヒラギノ角ゴ Pro W3" pitchFamily="-112" charset="-128"/>
              <a:ea typeface="ヒラギノ角ゴ Pro W3" pitchFamily="-112" charset="-128"/>
              <a:cs typeface="ヒラギノ角ゴ Pro W3" pitchFamily="-112"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合意形成については次のスライドを参照</a:t>
            </a:r>
            <a:endParaRPr kumimoji="1" lang="ja-JP" altLang="en-US" sz="1000" b="0" i="0" u="none" strike="noStrike" cap="none" normalizeH="0" baseline="0" dirty="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Tree>
    <p:extLst>
      <p:ext uri="{BB962C8B-B14F-4D97-AF65-F5344CB8AC3E}">
        <p14:creationId xmlns:p14="http://schemas.microsoft.com/office/powerpoint/2010/main" val="361503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仕様タスク.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15" y="871909"/>
            <a:ext cx="5709084" cy="5275293"/>
          </a:xfrm>
          <a:prstGeom prst="rect">
            <a:avLst/>
          </a:prstGeom>
          <a:ln>
            <a:solidFill>
              <a:srgbClr val="008000"/>
            </a:solidFill>
          </a:ln>
        </p:spPr>
      </p:pic>
      <p:sp>
        <p:nvSpPr>
          <p:cNvPr id="16387" name="Text Box 8"/>
          <p:cNvSpPr txBox="1">
            <a:spLocks noChangeArrowheads="1"/>
          </p:cNvSpPr>
          <p:nvPr/>
        </p:nvSpPr>
        <p:spPr bwMode="auto">
          <a:xfrm>
            <a:off x="604838" y="254000"/>
            <a:ext cx="4143218"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1200" dirty="0" smtClean="0">
                <a:solidFill>
                  <a:schemeClr val="bg1"/>
                </a:solidFill>
              </a:rPr>
              <a:t>D-Case</a:t>
            </a:r>
            <a:r>
              <a:rPr lang="ja-JP" altLang="en-US" sz="1200" dirty="0" smtClean="0">
                <a:solidFill>
                  <a:schemeClr val="bg1"/>
                </a:solidFill>
              </a:rPr>
              <a:t>（アシュアランスケース）の合意記述</a:t>
            </a:r>
            <a:endParaRPr lang="en-US" altLang="ja-JP" sz="1200" dirty="0">
              <a:solidFill>
                <a:schemeClr val="bg1"/>
              </a:solidFill>
            </a:endParaRPr>
          </a:p>
        </p:txBody>
      </p:sp>
      <p:sp>
        <p:nvSpPr>
          <p:cNvPr id="4" name="左右矢印 3"/>
          <p:cNvSpPr/>
          <p:nvPr/>
        </p:nvSpPr>
        <p:spPr bwMode="auto">
          <a:xfrm>
            <a:off x="6017996" y="3535029"/>
            <a:ext cx="597061" cy="217977"/>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5" name="テキスト ボックス 4"/>
          <p:cNvSpPr txBox="1"/>
          <p:nvPr/>
        </p:nvSpPr>
        <p:spPr>
          <a:xfrm>
            <a:off x="7297412" y="5184074"/>
            <a:ext cx="2378767" cy="1369606"/>
          </a:xfrm>
          <a:prstGeom prst="rect">
            <a:avLst/>
          </a:prstGeom>
          <a:noFill/>
          <a:ln>
            <a:solidFill>
              <a:schemeClr val="tx1"/>
            </a:solidFill>
          </a:ln>
        </p:spPr>
        <p:txBody>
          <a:bodyPr wrap="square" rtlCol="0">
            <a:spAutoFit/>
          </a:bodyPr>
          <a:lstStyle/>
          <a:p>
            <a:r>
              <a:rPr kumimoji="1" lang="en-US" altLang="ja-JP" dirty="0" err="1" smtClean="0">
                <a:latin typeface="ヒラギノ角ゴ Std W8"/>
                <a:ea typeface="ヒラギノ角ゴ Std W8"/>
                <a:cs typeface="ヒラギノ角ゴ Std W8"/>
              </a:rPr>
              <a:t>AssureNote</a:t>
            </a:r>
            <a:r>
              <a:rPr kumimoji="1" lang="ja-JP" altLang="en-US" dirty="0" smtClean="0">
                <a:latin typeface="ヒラギノ角ゴ Std W8"/>
                <a:ea typeface="ヒラギノ角ゴ Std W8"/>
                <a:cs typeface="ヒラギノ角ゴ Std W8"/>
              </a:rPr>
              <a:t>との関係：</a:t>
            </a:r>
            <a:endParaRPr kumimoji="1" lang="en-US" altLang="ja-JP" dirty="0" smtClean="0">
              <a:latin typeface="ヒラギノ角ゴ Std W8"/>
              <a:ea typeface="ヒラギノ角ゴ Std W8"/>
              <a:cs typeface="ヒラギノ角ゴ Std W8"/>
            </a:endParaRPr>
          </a:p>
          <a:p>
            <a:endParaRPr lang="en-US" altLang="ja-JP" dirty="0" smtClean="0"/>
          </a:p>
          <a:p>
            <a:r>
              <a:rPr lang="en-US" altLang="ja-JP" sz="900" dirty="0" err="1" smtClean="0"/>
              <a:t>AssureNote</a:t>
            </a:r>
            <a:r>
              <a:rPr lang="ja-JP" altLang="en-US" sz="900" dirty="0" smtClean="0"/>
              <a:t>はアシュアランスケースを</a:t>
            </a:r>
            <a:r>
              <a:rPr lang="en-US" altLang="ja-JP" sz="900" dirty="0" smtClean="0"/>
              <a:t>GSN</a:t>
            </a:r>
            <a:r>
              <a:rPr lang="ja-JP" altLang="en-US" sz="900" dirty="0" smtClean="0"/>
              <a:t>形式（ツリー構造）で記述するが、複数のアシュアランスケースを結合したり、他のアシュアランスに影響を与える様な、各ノード間の関連の議論が発生することが考えられており、コメント欄の合意記述は今後の大きいな課題である。</a:t>
            </a:r>
            <a:endParaRPr lang="en-US" altLang="ja-JP" sz="900" dirty="0" smtClean="0"/>
          </a:p>
        </p:txBody>
      </p:sp>
      <p:sp>
        <p:nvSpPr>
          <p:cNvPr id="6" name="角丸四角形吹き出し 5"/>
          <p:cNvSpPr/>
          <p:nvPr/>
        </p:nvSpPr>
        <p:spPr bwMode="auto">
          <a:xfrm>
            <a:off x="360133" y="5544212"/>
            <a:ext cx="2606218" cy="473864"/>
          </a:xfrm>
          <a:prstGeom prst="wedgeRoundRectCallout">
            <a:avLst>
              <a:gd name="adj1" fmla="val 37223"/>
              <a:gd name="adj2" fmla="val -13062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合意すべき内容の</a:t>
            </a:r>
            <a:r>
              <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PMT</a:t>
            </a: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コンテンツ</a:t>
            </a:r>
            <a:endParaRPr kumimoji="1" lang="ja-JP" altLang="en-US" sz="1000" b="0" i="0" u="none" strike="noStrike" cap="none" normalizeH="0" baseline="0" dirty="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pic>
        <p:nvPicPr>
          <p:cNvPr id="8" name="図 7" descr="コメント欄.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320" y="3373913"/>
            <a:ext cx="3090667" cy="3209245"/>
          </a:xfrm>
          <a:prstGeom prst="rect">
            <a:avLst/>
          </a:prstGeom>
          <a:ln>
            <a:solidFill>
              <a:srgbClr val="FFFF00"/>
            </a:solidFill>
          </a:ln>
        </p:spPr>
      </p:pic>
      <p:pic>
        <p:nvPicPr>
          <p:cNvPr id="9" name="図 8" descr="合意グラフ.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2803" y="1307865"/>
            <a:ext cx="3265709" cy="3796836"/>
          </a:xfrm>
          <a:prstGeom prst="rect">
            <a:avLst/>
          </a:prstGeom>
          <a:ln>
            <a:solidFill>
              <a:srgbClr val="008040"/>
            </a:solidFill>
          </a:ln>
        </p:spPr>
      </p:pic>
      <p:sp>
        <p:nvSpPr>
          <p:cNvPr id="23" name="角丸四角形吹き出し 22"/>
          <p:cNvSpPr/>
          <p:nvPr/>
        </p:nvSpPr>
        <p:spPr bwMode="auto">
          <a:xfrm>
            <a:off x="1138025" y="6246294"/>
            <a:ext cx="2606218" cy="473864"/>
          </a:xfrm>
          <a:prstGeom prst="wedgeRoundRectCallout">
            <a:avLst>
              <a:gd name="adj1" fmla="val 69587"/>
              <a:gd name="adj2" fmla="val -18626"/>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コメント欄による合意記述</a:t>
            </a:r>
            <a:endPar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latin typeface="ヒラギノ角ゴ Pro W3" pitchFamily="-112" charset="-128"/>
                <a:ea typeface="ヒラギノ角ゴ Pro W3" pitchFamily="-112" charset="-128"/>
                <a:cs typeface="ヒラギノ角ゴ Pro W3" pitchFamily="-112" charset="-128"/>
              </a:rPr>
              <a:t>　主張、反論、証拠、関連、など</a:t>
            </a:r>
            <a:endParaRPr kumimoji="1" lang="ja-JP" altLang="en-US" sz="1000" b="0" i="0" u="none" strike="noStrike" cap="none" normalizeH="0" baseline="0" dirty="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24" name="角丸四角形吹き出し 23"/>
          <p:cNvSpPr/>
          <p:nvPr/>
        </p:nvSpPr>
        <p:spPr bwMode="auto">
          <a:xfrm>
            <a:off x="6417567" y="674414"/>
            <a:ext cx="2606218" cy="473864"/>
          </a:xfrm>
          <a:prstGeom prst="wedgeRoundRectCallout">
            <a:avLst>
              <a:gd name="adj1" fmla="val -2050"/>
              <a:gd name="adj2" fmla="val 9737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コメント欄履歴から合意グラフの生成</a:t>
            </a:r>
            <a:endPar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smtClean="0">
                <a:latin typeface="ヒラギノ角ゴ Pro W3" pitchFamily="-112" charset="-128"/>
                <a:ea typeface="ヒラギノ角ゴ Pro W3" pitchFamily="-112" charset="-128"/>
                <a:cs typeface="ヒラギノ角ゴ Pro W3" pitchFamily="-112" charset="-128"/>
              </a:rPr>
              <a:t>（</a:t>
            </a:r>
            <a:r>
              <a:rPr lang="en-US" altLang="ja-JP" dirty="0" err="1" smtClean="0">
                <a:latin typeface="ヒラギノ角ゴ Pro W3" pitchFamily="-112" charset="-128"/>
                <a:ea typeface="ヒラギノ角ゴ Pro W3" pitchFamily="-112" charset="-128"/>
                <a:cs typeface="ヒラギノ角ゴ Pro W3" pitchFamily="-112" charset="-128"/>
              </a:rPr>
              <a:t>GraphDB</a:t>
            </a:r>
            <a:r>
              <a:rPr lang="ja-JP" altLang="en-US" dirty="0" smtClean="0">
                <a:latin typeface="ヒラギノ角ゴ Pro W3" pitchFamily="-112" charset="-128"/>
                <a:ea typeface="ヒラギノ角ゴ Pro W3" pitchFamily="-112" charset="-128"/>
                <a:cs typeface="ヒラギノ角ゴ Pro W3" pitchFamily="-112" charset="-128"/>
              </a:rPr>
              <a:t>を用いている）</a:t>
            </a:r>
            <a:endParaRPr kumimoji="1" lang="ja-JP" altLang="en-US" sz="1000" b="0" i="0" u="none" strike="noStrike" cap="none" normalizeH="0" baseline="0" dirty="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Tree>
    <p:extLst>
      <p:ext uri="{BB962C8B-B14F-4D97-AF65-F5344CB8AC3E}">
        <p14:creationId xmlns:p14="http://schemas.microsoft.com/office/powerpoint/2010/main" val="364347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604838" y="254000"/>
            <a:ext cx="3235325" cy="27622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dirty="0" err="1" smtClean="0">
                <a:solidFill>
                  <a:schemeClr val="bg1"/>
                </a:solidFill>
              </a:rPr>
              <a:t>maTrix</a:t>
            </a:r>
            <a:r>
              <a:rPr lang="ja-JP" altLang="en-US" sz="1200" dirty="0" smtClean="0">
                <a:solidFill>
                  <a:schemeClr val="bg1"/>
                </a:solidFill>
              </a:rPr>
              <a:t>（組織・権限</a:t>
            </a:r>
            <a:r>
              <a:rPr lang="en-US" altLang="ja-JP" sz="1200" dirty="0" smtClean="0">
                <a:solidFill>
                  <a:schemeClr val="bg1"/>
                </a:solidFill>
              </a:rPr>
              <a:t>DB</a:t>
            </a:r>
            <a:r>
              <a:rPr lang="ja-JP" altLang="en-US" sz="1200" dirty="0" smtClean="0">
                <a:solidFill>
                  <a:schemeClr val="bg1"/>
                </a:solidFill>
              </a:rPr>
              <a:t>）について</a:t>
            </a:r>
            <a:endParaRPr lang="en-US" altLang="ja-JP" sz="1200" dirty="0">
              <a:solidFill>
                <a:schemeClr val="bg1"/>
              </a:solidFill>
            </a:endParaRPr>
          </a:p>
        </p:txBody>
      </p:sp>
      <p:sp>
        <p:nvSpPr>
          <p:cNvPr id="16388" name="Text Box 9"/>
          <p:cNvSpPr txBox="1">
            <a:spLocks noChangeArrowheads="1"/>
          </p:cNvSpPr>
          <p:nvPr/>
        </p:nvSpPr>
        <p:spPr bwMode="auto">
          <a:xfrm>
            <a:off x="244475" y="655638"/>
            <a:ext cx="5943600" cy="6053964"/>
          </a:xfrm>
          <a:prstGeom prst="rect">
            <a:avLst/>
          </a:prstGeom>
          <a:noFill/>
          <a:ln w="9525">
            <a:noFill/>
            <a:miter lim="800000"/>
            <a:headEnd/>
            <a:tailEnd/>
          </a:ln>
        </p:spPr>
        <p:txBody>
          <a:bodyPr>
            <a:prstTxWarp prst="textNoShape">
              <a:avLst/>
            </a:prstTxWarp>
            <a:spAutoFit/>
          </a:bodyPr>
          <a:lstStyle/>
          <a:p>
            <a:pPr marL="228600" indent="-228600">
              <a:lnSpc>
                <a:spcPct val="120000"/>
              </a:lnSpc>
              <a:spcBef>
                <a:spcPct val="50000"/>
              </a:spcBef>
              <a:buAutoNum type="arabicPeriod"/>
            </a:pPr>
            <a:r>
              <a:rPr lang="en-US" altLang="ja-JP" sz="1200" dirty="0" smtClean="0">
                <a:latin typeface="ヒラギノ角ゴ Pro W6" pitchFamily="-103" charset="-128"/>
                <a:ea typeface="ヒラギノ角ゴ Pro W6" pitchFamily="-103" charset="-128"/>
                <a:cs typeface="ヒラギノ角ゴ Pro W6" pitchFamily="-103" charset="-128"/>
              </a:rPr>
              <a:t>AAA</a:t>
            </a:r>
            <a:r>
              <a:rPr lang="ja-JP" altLang="en-US" sz="1200" dirty="0" smtClean="0">
                <a:latin typeface="ヒラギノ角ゴ Pro W6" pitchFamily="-103" charset="-128"/>
                <a:ea typeface="ヒラギノ角ゴ Pro W6" pitchFamily="-103" charset="-128"/>
                <a:cs typeface="ヒラギノ角ゴ Pro W6" pitchFamily="-103" charset="-128"/>
              </a:rPr>
              <a:t>プロジェクト</a:t>
            </a:r>
            <a:endParaRPr lang="en-US" altLang="ja-JP" sz="1200" dirty="0">
              <a:latin typeface="ヒラギノ角ゴ Pro W6" pitchFamily="-103" charset="-128"/>
              <a:ea typeface="ヒラギノ角ゴ Pro W6" pitchFamily="-103" charset="-128"/>
              <a:cs typeface="ヒラギノ角ゴ Pro W6" pitchFamily="-103" charset="-128"/>
            </a:endParaRPr>
          </a:p>
          <a:p>
            <a:pPr>
              <a:spcBef>
                <a:spcPct val="50000"/>
              </a:spcBef>
            </a:pPr>
            <a:r>
              <a:rPr lang="en-US" altLang="ja-JP" dirty="0" smtClean="0">
                <a:latin typeface="ヒラギノ角ゴ Pro W6" pitchFamily="-103" charset="-128"/>
                <a:ea typeface="ヒラギノ角ゴ Pro W6" pitchFamily="-103" charset="-128"/>
                <a:cs typeface="ヒラギノ角ゴ Pro W6" pitchFamily="-103" charset="-128"/>
              </a:rPr>
              <a:t> </a:t>
            </a:r>
            <a:r>
              <a:rPr lang="en-US" altLang="ja-JP" dirty="0" smtClean="0">
                <a:latin typeface="ヒラギノ角ゴ Pro W3"/>
                <a:ea typeface="ヒラギノ角ゴ Pro W3"/>
                <a:cs typeface="ヒラギノ角ゴ Pro W3"/>
              </a:rPr>
              <a:t>AAA</a:t>
            </a:r>
            <a:r>
              <a:rPr lang="ja-JP" altLang="en-US" dirty="0" smtClean="0">
                <a:latin typeface="ヒラギノ角ゴ Pro W3"/>
                <a:ea typeface="ヒラギノ角ゴ Pro W3"/>
                <a:cs typeface="ヒラギノ角ゴ Pro W3"/>
              </a:rPr>
              <a:t>（青山アカデミックアーカイブ）プロジェクトは、</a:t>
            </a:r>
            <a:r>
              <a:rPr lang="en-US" altLang="ja-JP" dirty="0" smtClean="0">
                <a:latin typeface="ヒラギノ角ゴ Pro W3"/>
                <a:ea typeface="ヒラギノ角ゴ Pro W3"/>
                <a:cs typeface="ヒラギノ角ゴ Pro W3"/>
              </a:rPr>
              <a:t>2009</a:t>
            </a:r>
            <a:r>
              <a:rPr lang="ja-JP" altLang="en-US" dirty="0" smtClean="0">
                <a:latin typeface="ヒラギノ角ゴ Pro W3"/>
                <a:ea typeface="ヒラギノ角ゴ Pro W3"/>
                <a:cs typeface="ヒラギノ角ゴ Pro W3"/>
              </a:rPr>
              <a:t>年青学理工学部の佐久田教授から依頼された研究システムです。</a:t>
            </a:r>
            <a:r>
              <a:rPr lang="en-US" altLang="ja-JP" dirty="0" smtClean="0">
                <a:latin typeface="ヒラギノ角ゴ Pro W3"/>
                <a:ea typeface="ヒラギノ角ゴ Pro W3"/>
                <a:cs typeface="ヒラギノ角ゴ Pro W3"/>
              </a:rPr>
              <a:t>AAA</a:t>
            </a:r>
            <a:r>
              <a:rPr lang="ja-JP" altLang="en-US" dirty="0" smtClean="0">
                <a:latin typeface="ヒラギノ角ゴ Pro W3"/>
                <a:ea typeface="ヒラギノ角ゴ Pro W3"/>
                <a:cs typeface="ヒラギノ角ゴ Pro W3"/>
              </a:rPr>
              <a:t>認証機能は、学内と学外を結ぶ境界に存在して、学内から学外へのは発表、学外から学内への問い合わせ、研究資料のアクセスに介在するシステムであり互いに存在を認証し合う機能であり、大学知の公開に際して先進的な取り組みでした。この研究成果を企業活動に応用したのでが、</a:t>
            </a:r>
            <a:r>
              <a:rPr lang="en-US" altLang="ja-JP" dirty="0" err="1" smtClean="0">
                <a:latin typeface="ヒラギノ角ゴ Pro W3"/>
                <a:ea typeface="ヒラギノ角ゴ Pro W3"/>
                <a:cs typeface="ヒラギノ角ゴ Pro W3"/>
              </a:rPr>
              <a:t>maTrix</a:t>
            </a:r>
            <a:r>
              <a:rPr lang="ja-JP" altLang="en-US" dirty="0" smtClean="0">
                <a:latin typeface="ヒラギノ角ゴ Pro W3"/>
                <a:ea typeface="ヒラギノ角ゴ Pro W3"/>
                <a:cs typeface="ヒラギノ角ゴ Pro W3"/>
              </a:rPr>
              <a:t>です。</a:t>
            </a:r>
            <a:endParaRPr lang="en-US" altLang="ja-JP" dirty="0" smtClean="0">
              <a:latin typeface="ヒラギノ角ゴ Pro W3"/>
              <a:ea typeface="ヒラギノ角ゴ Pro W3"/>
              <a:cs typeface="ヒラギノ角ゴ Pro W3"/>
            </a:endParaRPr>
          </a:p>
          <a:p>
            <a:pPr>
              <a:spcBef>
                <a:spcPct val="50000"/>
              </a:spcBef>
            </a:pPr>
            <a:endParaRPr lang="en-US" altLang="ja-JP" sz="1200" dirty="0">
              <a:latin typeface="ヒラギノ角ゴ Pro W6" pitchFamily="-103" charset="-128"/>
              <a:ea typeface="ヒラギノ角ゴ Pro W6" pitchFamily="-103" charset="-128"/>
              <a:cs typeface="ヒラギノ角ゴ Pro W6" pitchFamily="-103" charset="-128"/>
            </a:endParaRPr>
          </a:p>
          <a:p>
            <a:r>
              <a:rPr lang="en-US" altLang="ja-JP" sz="1200" dirty="0" smtClean="0">
                <a:latin typeface="ヒラギノ角ゴ Pro W6" pitchFamily="-103" charset="-128"/>
                <a:ea typeface="ヒラギノ角ゴ Pro W6" pitchFamily="-103" charset="-128"/>
                <a:cs typeface="ヒラギノ角ゴ Pro W6" pitchFamily="-103" charset="-128"/>
              </a:rPr>
              <a:t>2</a:t>
            </a:r>
            <a:r>
              <a:rPr lang="en-US" altLang="ja-JP" sz="1200" dirty="0">
                <a:latin typeface="ヒラギノ角ゴ Pro W6" pitchFamily="-103" charset="-128"/>
                <a:ea typeface="ヒラギノ角ゴ Pro W6" pitchFamily="-103" charset="-128"/>
                <a:cs typeface="ヒラギノ角ゴ Pro W6" pitchFamily="-103" charset="-128"/>
              </a:rPr>
              <a:t>. </a:t>
            </a:r>
            <a:r>
              <a:rPr lang="en-US" altLang="ja-JP" sz="1200" dirty="0" err="1" smtClean="0">
                <a:latin typeface="ヒラギノ角ゴ Pro W6" pitchFamily="-103" charset="-128"/>
                <a:ea typeface="ヒラギノ角ゴ Pro W6" pitchFamily="-103" charset="-128"/>
                <a:cs typeface="ヒラギノ角ゴ Pro W6" pitchFamily="-103" charset="-128"/>
              </a:rPr>
              <a:t>maTrix</a:t>
            </a:r>
            <a:r>
              <a:rPr lang="ja-JP" altLang="en-US" sz="1200" dirty="0" smtClean="0">
                <a:latin typeface="ヒラギノ角ゴ Pro W6" pitchFamily="-103" charset="-128"/>
                <a:ea typeface="ヒラギノ角ゴ Pro W6" pitchFamily="-103" charset="-128"/>
                <a:cs typeface="ヒラギノ角ゴ Pro W6" pitchFamily="-103" charset="-128"/>
              </a:rPr>
              <a:t>の研究開発</a:t>
            </a:r>
            <a:endParaRPr lang="en-US" altLang="ja-JP" sz="1200" dirty="0" smtClean="0">
              <a:latin typeface="ヒラギノ角ゴ Pro W6" pitchFamily="-103" charset="-128"/>
              <a:ea typeface="ヒラギノ角ゴ Pro W6" pitchFamily="-103" charset="-128"/>
              <a:cs typeface="ヒラギノ角ゴ Pro W6" pitchFamily="-103" charset="-128"/>
            </a:endParaRPr>
          </a:p>
          <a:p>
            <a:endParaRPr lang="en-US" altLang="ja-JP" sz="1200" dirty="0">
              <a:latin typeface="ヒラギノ角ゴ Pro W6" pitchFamily="-103" charset="-128"/>
              <a:ea typeface="ヒラギノ角ゴ Pro W6" pitchFamily="-103" charset="-128"/>
              <a:cs typeface="ヒラギノ角ゴ Pro W6" pitchFamily="-103" charset="-128"/>
            </a:endParaRPr>
          </a:p>
          <a:p>
            <a:r>
              <a:rPr lang="ja-JP" altLang="en-US" dirty="0"/>
              <a:t>　</a:t>
            </a:r>
            <a:r>
              <a:rPr lang="en-US" altLang="ja-JP" dirty="0" smtClean="0"/>
              <a:t>AAA</a:t>
            </a:r>
            <a:r>
              <a:rPr lang="ja-JP" altLang="en-US" dirty="0" smtClean="0"/>
              <a:t>認証の研究成果を生かすことになったのは、医療情報サービス企業から、</a:t>
            </a:r>
            <a:r>
              <a:rPr lang="en-US" altLang="ja-JP" dirty="0" smtClean="0"/>
              <a:t>ISO15189</a:t>
            </a:r>
            <a:r>
              <a:rPr lang="ja-JP" altLang="en-US" dirty="0" smtClean="0"/>
              <a:t>（臨床検査業務規定）を担保するための組織的業務遂行を行うためのアカウントシステムの検討を依頼されたことから始まりました。</a:t>
            </a:r>
            <a:endParaRPr lang="en-US" altLang="ja-JP" dirty="0" smtClean="0"/>
          </a:p>
          <a:p>
            <a:r>
              <a:rPr lang="ja-JP" altLang="en-US" dirty="0" smtClean="0"/>
              <a:t>　</a:t>
            </a:r>
            <a:r>
              <a:rPr lang="ja-JP" altLang="en-US" dirty="0"/>
              <a:t>医療情報サービス</a:t>
            </a:r>
            <a:r>
              <a:rPr lang="ja-JP" altLang="en-US" dirty="0" smtClean="0"/>
              <a:t>企業では、厳しい資格に基づく医療業務従事者が適切な資格と権限の元、業務を遂行することを義務づけているのが、</a:t>
            </a:r>
            <a:r>
              <a:rPr lang="en-US" altLang="ja-JP" dirty="0" smtClean="0"/>
              <a:t>ISO15189</a:t>
            </a:r>
            <a:r>
              <a:rPr lang="ja-JP" altLang="en-US" dirty="0" smtClean="0"/>
              <a:t>です。</a:t>
            </a:r>
            <a:r>
              <a:rPr lang="en-US" altLang="ja-JP" dirty="0" smtClean="0"/>
              <a:t>ISO15189</a:t>
            </a:r>
            <a:r>
              <a:rPr lang="ja-JP" altLang="en-US" dirty="0" smtClean="0"/>
              <a:t>認証規定には、当該部署名、医療従事者名とその医療資格が明記されていて、組織の変更や人事異動は即座に認証規定に抵触します。　　　さらに、</a:t>
            </a:r>
            <a:r>
              <a:rPr lang="ja-JP" altLang="en-US" dirty="0"/>
              <a:t>医療情報サービス</a:t>
            </a:r>
            <a:r>
              <a:rPr lang="ja-JP" altLang="en-US" dirty="0" smtClean="0"/>
              <a:t>企業には多くの業務アプリケーションが存在して、アカウントの管理が一元的でなく、多くの不都合にさらされていました。このため、組織と権限を各業務アプリケーションから切り離し、社内的に一元管理するデータベースとして設計しました。各アプリケーションはログイン認証だけではなく、アプリケーション内の業務の実行の際には、該当する人員の現在の権限に基づき実行権が与えられ、実行時のログを証跡として記録します。この記録は、時間軸で記録されるために、例えば、何年前の何日に実行された業務が、その時の組織と権限に基づいて実行されたことを証拠として提出することも想定していました。</a:t>
            </a:r>
            <a:endParaRPr lang="en-US" altLang="ja-JP" dirty="0" smtClean="0"/>
          </a:p>
          <a:p>
            <a:endParaRPr lang="en-US" altLang="ja-JP" sz="1200" dirty="0">
              <a:latin typeface="ヒラギノ角ゴ Pro W6" pitchFamily="-103" charset="-128"/>
              <a:ea typeface="ヒラギノ角ゴ Pro W6" pitchFamily="-103" charset="-128"/>
              <a:cs typeface="ヒラギノ角ゴ Pro W6" pitchFamily="-103" charset="-128"/>
            </a:endParaRPr>
          </a:p>
          <a:p>
            <a:r>
              <a:rPr lang="en-US" altLang="ja-JP" sz="1200" dirty="0" smtClean="0">
                <a:latin typeface="ヒラギノ角ゴ Pro W6" pitchFamily="-103" charset="-128"/>
                <a:ea typeface="ヒラギノ角ゴ Pro W6" pitchFamily="-103" charset="-128"/>
                <a:cs typeface="ヒラギノ角ゴ Pro W6" pitchFamily="-103" charset="-128"/>
              </a:rPr>
              <a:t>3</a:t>
            </a:r>
            <a:r>
              <a:rPr lang="en-US" altLang="ja-JP" sz="1200" dirty="0">
                <a:latin typeface="ヒラギノ角ゴ Pro W6" pitchFamily="-103" charset="-128"/>
                <a:ea typeface="ヒラギノ角ゴ Pro W6" pitchFamily="-103" charset="-128"/>
                <a:cs typeface="ヒラギノ角ゴ Pro W6" pitchFamily="-103" charset="-128"/>
              </a:rPr>
              <a:t>. </a:t>
            </a:r>
            <a:r>
              <a:rPr lang="en-US" altLang="ja-JP" sz="1200" dirty="0" err="1" smtClean="0">
                <a:latin typeface="ヒラギノ角ゴ Pro W6" pitchFamily="-103" charset="-128"/>
                <a:ea typeface="ヒラギノ角ゴ Pro W6" pitchFamily="-103" charset="-128"/>
                <a:cs typeface="ヒラギノ角ゴ Pro W6" pitchFamily="-103" charset="-128"/>
              </a:rPr>
              <a:t>maTrix</a:t>
            </a:r>
            <a:r>
              <a:rPr lang="ja-JP" altLang="en-US" sz="1200" dirty="0" smtClean="0">
                <a:latin typeface="ヒラギノ角ゴ Pro W6" pitchFamily="-103" charset="-128"/>
                <a:ea typeface="ヒラギノ角ゴ Pro W6" pitchFamily="-103" charset="-128"/>
                <a:cs typeface="ヒラギノ角ゴ Pro W6" pitchFamily="-103" charset="-128"/>
              </a:rPr>
              <a:t>と</a:t>
            </a:r>
            <a:r>
              <a:rPr lang="en-US" altLang="ja-JP" sz="1200" dirty="0" err="1" smtClean="0">
                <a:latin typeface="ヒラギノ角ゴ Pro W6" pitchFamily="-103" charset="-128"/>
                <a:ea typeface="ヒラギノ角ゴ Pro W6" pitchFamily="-103" charset="-128"/>
                <a:cs typeface="ヒラギノ角ゴ Pro W6" pitchFamily="-103" charset="-128"/>
              </a:rPr>
              <a:t>KnowledgeLine</a:t>
            </a:r>
            <a:r>
              <a:rPr lang="ja-JP" altLang="en-US" sz="1200" dirty="0" smtClean="0">
                <a:latin typeface="ヒラギノ角ゴ Pro W6" pitchFamily="-103" charset="-128"/>
                <a:ea typeface="ヒラギノ角ゴ Pro W6" pitchFamily="-103" charset="-128"/>
                <a:cs typeface="ヒラギノ角ゴ Pro W6" pitchFamily="-103" charset="-128"/>
              </a:rPr>
              <a:t>、</a:t>
            </a:r>
            <a:r>
              <a:rPr lang="en-US" altLang="ja-JP" sz="1200" dirty="0" smtClean="0">
                <a:latin typeface="ヒラギノ角ゴ Pro W6" pitchFamily="-103" charset="-128"/>
                <a:ea typeface="ヒラギノ角ゴ Pro W6" pitchFamily="-103" charset="-128"/>
                <a:cs typeface="ヒラギノ角ゴ Pro W6" pitchFamily="-103" charset="-128"/>
              </a:rPr>
              <a:t>ASO</a:t>
            </a:r>
            <a:r>
              <a:rPr lang="ja-JP" altLang="en-US" sz="1200" dirty="0" smtClean="0">
                <a:latin typeface="ヒラギノ角ゴ Pro W6" pitchFamily="-103" charset="-128"/>
                <a:ea typeface="ヒラギノ角ゴ Pro W6" pitchFamily="-103" charset="-128"/>
                <a:cs typeface="ヒラギノ角ゴ Pro W6" pitchFamily="-103" charset="-128"/>
              </a:rPr>
              <a:t>（承認ワークフロー）</a:t>
            </a:r>
            <a:endParaRPr lang="en-US" altLang="ja-JP" sz="1200" dirty="0" smtClean="0">
              <a:latin typeface="ヒラギノ角ゴ Pro W6" pitchFamily="-103" charset="-128"/>
              <a:ea typeface="ヒラギノ角ゴ Pro W6" pitchFamily="-103" charset="-128"/>
              <a:cs typeface="ヒラギノ角ゴ Pro W6" pitchFamily="-103" charset="-128"/>
            </a:endParaRPr>
          </a:p>
          <a:p>
            <a:endParaRPr lang="en-US" altLang="ja-JP" sz="1200" dirty="0">
              <a:latin typeface="ヒラギノ角ゴ Pro W6" pitchFamily="-103" charset="-128"/>
              <a:ea typeface="ヒラギノ角ゴ Pro W6" pitchFamily="-103" charset="-128"/>
              <a:cs typeface="ヒラギノ角ゴ Pro W6" pitchFamily="-103" charset="-128"/>
            </a:endParaRPr>
          </a:p>
          <a:p>
            <a:r>
              <a:rPr lang="ja-JP" altLang="en-US" dirty="0"/>
              <a:t>　</a:t>
            </a:r>
            <a:r>
              <a:rPr lang="en-US" altLang="ja-JP" dirty="0" err="1" smtClean="0"/>
              <a:t>KnowledgeLine</a:t>
            </a:r>
            <a:r>
              <a:rPr lang="ja-JP" altLang="en-US" dirty="0" smtClean="0"/>
              <a:t>には、</a:t>
            </a:r>
            <a:r>
              <a:rPr lang="en-US" altLang="ja-JP" dirty="0" smtClean="0"/>
              <a:t>ACL</a:t>
            </a:r>
            <a:r>
              <a:rPr lang="ja-JP" altLang="en-US" dirty="0" smtClean="0"/>
              <a:t>が実装されており、アクセス権を付与されていないと</a:t>
            </a:r>
            <a:r>
              <a:rPr lang="en-US" altLang="ja-JP" dirty="0" smtClean="0"/>
              <a:t>PMT</a:t>
            </a:r>
            <a:r>
              <a:rPr lang="ja-JP" altLang="en-US" dirty="0" smtClean="0"/>
              <a:t>へのアクセスが出来ません。実験的に</a:t>
            </a:r>
            <a:r>
              <a:rPr lang="en-US" altLang="ja-JP" dirty="0" err="1" smtClean="0"/>
              <a:t>KnowledgeLine</a:t>
            </a:r>
            <a:r>
              <a:rPr lang="ja-JP" altLang="en-US" dirty="0" smtClean="0"/>
              <a:t>には</a:t>
            </a:r>
            <a:r>
              <a:rPr lang="en-US" altLang="ja-JP" dirty="0" err="1" smtClean="0"/>
              <a:t>maTrix</a:t>
            </a:r>
            <a:r>
              <a:rPr lang="ja-JP" altLang="en-US" dirty="0" smtClean="0"/>
              <a:t>が接続されおり、</a:t>
            </a:r>
            <a:r>
              <a:rPr lang="en-US" altLang="ja-JP" dirty="0" err="1" smtClean="0"/>
              <a:t>KnowledgeLine</a:t>
            </a:r>
            <a:r>
              <a:rPr lang="ja-JP" altLang="en-US" dirty="0" smtClean="0"/>
              <a:t>のアカウント発行は、</a:t>
            </a:r>
            <a:r>
              <a:rPr lang="en-US" altLang="ja-JP" dirty="0" err="1" smtClean="0"/>
              <a:t>maTrix</a:t>
            </a:r>
            <a:r>
              <a:rPr lang="ja-JP" altLang="en-US" dirty="0" smtClean="0"/>
              <a:t>により制御されています。</a:t>
            </a:r>
            <a:r>
              <a:rPr lang="en-US" altLang="ja-JP" dirty="0" err="1" smtClean="0"/>
              <a:t>KnowledgeLine</a:t>
            </a:r>
            <a:r>
              <a:rPr lang="ja-JP" altLang="en-US" dirty="0" smtClean="0"/>
              <a:t>の</a:t>
            </a:r>
            <a:r>
              <a:rPr lang="en-US" altLang="ja-JP" dirty="0" smtClean="0"/>
              <a:t>ACL</a:t>
            </a:r>
            <a:r>
              <a:rPr lang="ja-JP" altLang="en-US" dirty="0" smtClean="0"/>
              <a:t>と</a:t>
            </a:r>
            <a:r>
              <a:rPr lang="en-US" altLang="ja-JP" dirty="0" err="1" smtClean="0"/>
              <a:t>maTrix</a:t>
            </a:r>
            <a:r>
              <a:rPr lang="ja-JP" altLang="en-US" dirty="0" smtClean="0"/>
              <a:t>による権限管理はまだ道半ばですが、</a:t>
            </a:r>
            <a:r>
              <a:rPr lang="en-US" altLang="ja-JP" dirty="0" err="1" smtClean="0"/>
              <a:t>maTrix</a:t>
            </a:r>
            <a:r>
              <a:rPr lang="ja-JP" altLang="en-US" dirty="0" smtClean="0"/>
              <a:t>による権限管理にて、一般的な承認機能を組織的に行う実験アプリ（</a:t>
            </a:r>
            <a:r>
              <a:rPr lang="en-US" altLang="ja-JP" dirty="0" smtClean="0"/>
              <a:t>ASO)</a:t>
            </a:r>
            <a:r>
              <a:rPr lang="ja-JP" altLang="en-US" dirty="0" smtClean="0"/>
              <a:t>があり、こちらで</a:t>
            </a:r>
            <a:r>
              <a:rPr lang="en-US" altLang="ja-JP" dirty="0" err="1" smtClean="0"/>
              <a:t>maTrix</a:t>
            </a:r>
            <a:r>
              <a:rPr lang="ja-JP" altLang="en-US" dirty="0" smtClean="0"/>
              <a:t>の概要を知ることが、対象アプリケーションの振る舞いによって確認することができます（デモンストレーション可能）</a:t>
            </a:r>
            <a:endParaRPr lang="en-US" altLang="ja-JP" dirty="0" smtClean="0"/>
          </a:p>
          <a:p>
            <a:r>
              <a:rPr lang="ja-JP" altLang="en-US" dirty="0" smtClean="0"/>
              <a:t>　権限は、</a:t>
            </a:r>
            <a:r>
              <a:rPr lang="en-US" altLang="ja-JP" dirty="0" err="1" smtClean="0"/>
              <a:t>XACML</a:t>
            </a:r>
            <a:r>
              <a:rPr lang="en-US" altLang="en-US" dirty="0" err="1" smtClean="0"/>
              <a:t>で記述されます。XACMLは、SUN、IBMなどが提唱しているポリシーファイル</a:t>
            </a:r>
            <a:r>
              <a:rPr lang="ja-JP" altLang="en-US" dirty="0" smtClean="0"/>
              <a:t>であり、特定の情報に対して、「誰が」、「どこに」、「どのように」アクセス出来るかを記述して制御することができる。</a:t>
            </a:r>
            <a:endParaRPr lang="en-US" altLang="ja-JP" dirty="0"/>
          </a:p>
          <a:p>
            <a:r>
              <a:rPr lang="ja-JP" altLang="en-US" dirty="0" smtClean="0"/>
              <a:t>　</a:t>
            </a:r>
            <a:r>
              <a:rPr lang="en-US" altLang="ja-JP" dirty="0" err="1" smtClean="0"/>
              <a:t>maTrix</a:t>
            </a:r>
            <a:r>
              <a:rPr lang="ja-JP" altLang="en-US" dirty="0" smtClean="0"/>
              <a:t>による組織的な業務統制は、</a:t>
            </a:r>
            <a:r>
              <a:rPr lang="en-US" altLang="ja-JP" dirty="0" smtClean="0"/>
              <a:t>SOX</a:t>
            </a:r>
            <a:r>
              <a:rPr lang="ja-JP" altLang="en-US" dirty="0" smtClean="0"/>
              <a:t>法対応、業務監査、そしてアプリケーションが正しく統制管理されているかどうかなどを実現するもので、その利用価値は大きな可能性を秘めて</a:t>
            </a:r>
            <a:r>
              <a:rPr lang="ja-JP" altLang="en-US" dirty="0" smtClean="0"/>
              <a:t>い</a:t>
            </a:r>
            <a:r>
              <a:rPr lang="ja-JP" altLang="en-US" dirty="0" smtClean="0"/>
              <a:t>ます</a:t>
            </a:r>
            <a:r>
              <a:rPr lang="ja-JP" altLang="en-US" dirty="0" smtClean="0"/>
              <a:t>。</a:t>
            </a:r>
            <a:endParaRPr lang="en-US" altLang="ja-JP" dirty="0"/>
          </a:p>
        </p:txBody>
      </p:sp>
      <p:sp>
        <p:nvSpPr>
          <p:cNvPr id="16389" name="Rectangle 11"/>
          <p:cNvSpPr>
            <a:spLocks noChangeArrowheads="1"/>
          </p:cNvSpPr>
          <p:nvPr/>
        </p:nvSpPr>
        <p:spPr bwMode="auto">
          <a:xfrm>
            <a:off x="6378528" y="1066432"/>
            <a:ext cx="3376613" cy="461665"/>
          </a:xfrm>
          <a:prstGeom prst="rect">
            <a:avLst/>
          </a:prstGeom>
          <a:noFill/>
          <a:ln w="9525">
            <a:noFill/>
            <a:miter lim="800000"/>
            <a:headEnd/>
            <a:tailEnd/>
          </a:ln>
        </p:spPr>
        <p:txBody>
          <a:bodyPr>
            <a:prstTxWarp prst="textNoShape">
              <a:avLst/>
            </a:prstTxWarp>
            <a:spAutoFit/>
          </a:bodyPr>
          <a:lstStyle/>
          <a:p>
            <a:pPr>
              <a:lnSpc>
                <a:spcPct val="160000"/>
              </a:lnSpc>
            </a:pPr>
            <a:r>
              <a:rPr lang="en-US" altLang="ja-JP" sz="1600" dirty="0" smtClean="0">
                <a:latin typeface="ヒラギノ角ゴ Std W8"/>
                <a:ea typeface="ヒラギノ角ゴ Std W8"/>
                <a:cs typeface="ヒラギノ角ゴ Std W8"/>
              </a:rPr>
              <a:t>AAA</a:t>
            </a:r>
            <a:r>
              <a:rPr lang="ja-JP" altLang="en-US" sz="1600" dirty="0" smtClean="0">
                <a:latin typeface="ヒラギノ角ゴ Std W8"/>
                <a:ea typeface="ヒラギノ角ゴ Std W8"/>
                <a:cs typeface="ヒラギノ角ゴ Std W8"/>
              </a:rPr>
              <a:t>概要</a:t>
            </a:r>
            <a:endParaRPr lang="en-US" altLang="ja-JP" sz="1600" dirty="0">
              <a:latin typeface="ヒラギノ角ゴ Std W8"/>
              <a:ea typeface="ヒラギノ角ゴ Std W8"/>
              <a:cs typeface="ヒラギノ角ゴ Std W8"/>
            </a:endParaRPr>
          </a:p>
        </p:txBody>
      </p:sp>
      <p:sp>
        <p:nvSpPr>
          <p:cNvPr id="16392" name="Rectangle 11"/>
          <p:cNvSpPr>
            <a:spLocks noChangeArrowheads="1"/>
          </p:cNvSpPr>
          <p:nvPr/>
        </p:nvSpPr>
        <p:spPr bwMode="auto">
          <a:xfrm>
            <a:off x="6384925" y="4005263"/>
            <a:ext cx="3376613" cy="553998"/>
          </a:xfrm>
          <a:prstGeom prst="rect">
            <a:avLst/>
          </a:prstGeom>
          <a:noFill/>
          <a:ln w="9525">
            <a:noFill/>
            <a:miter lim="800000"/>
            <a:headEnd/>
            <a:tailEnd/>
          </a:ln>
        </p:spPr>
        <p:txBody>
          <a:bodyPr>
            <a:prstTxWarp prst="textNoShape">
              <a:avLst/>
            </a:prstTxWarp>
            <a:spAutoFit/>
          </a:bodyPr>
          <a:lstStyle/>
          <a:p>
            <a:pPr>
              <a:lnSpc>
                <a:spcPct val="160000"/>
              </a:lnSpc>
            </a:pPr>
            <a:r>
              <a:rPr lang="en-US" altLang="ja-JP" sz="2000" dirty="0" err="1" smtClean="0">
                <a:latin typeface="ヒラギノ角ゴ Std W8"/>
                <a:ea typeface="ヒラギノ角ゴ Std W8"/>
                <a:cs typeface="ヒラギノ角ゴ Std W8"/>
              </a:rPr>
              <a:t>maTrix</a:t>
            </a:r>
            <a:r>
              <a:rPr lang="en-US" altLang="en-US" sz="2000" dirty="0" err="1" smtClean="0">
                <a:latin typeface="ヒラギノ角ゴ Std W8"/>
                <a:ea typeface="ヒラギノ角ゴ Std W8"/>
                <a:cs typeface="ヒラギノ角ゴ Std W8"/>
              </a:rPr>
              <a:t>概要</a:t>
            </a:r>
            <a:endParaRPr lang="en-US" altLang="ja-JP" sz="2000" dirty="0" smtClean="0">
              <a:latin typeface="ヒラギノ角ゴ Std W8"/>
              <a:ea typeface="ヒラギノ角ゴ Std W8"/>
              <a:cs typeface="ヒラギノ角ゴ Std W8"/>
            </a:endParaRPr>
          </a:p>
        </p:txBody>
      </p:sp>
      <p:pic>
        <p:nvPicPr>
          <p:cNvPr id="3" name="図 2" descr="スライド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189" y="1573229"/>
            <a:ext cx="3217536" cy="2413152"/>
          </a:xfrm>
          <a:prstGeom prst="rect">
            <a:avLst/>
          </a:prstGeom>
          <a:ln>
            <a:solidFill>
              <a:srgbClr val="008000"/>
            </a:solidFill>
          </a:ln>
        </p:spPr>
      </p:pic>
      <p:pic>
        <p:nvPicPr>
          <p:cNvPr id="2" name="図 1" descr="sym_matrix_20110517.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508" y="4699547"/>
            <a:ext cx="2302190" cy="1626844"/>
          </a:xfrm>
          <a:prstGeom prst="rect">
            <a:avLst/>
          </a:prstGeom>
          <a:ln>
            <a:solidFill>
              <a:srgbClr val="CCFFCC"/>
            </a:solidFill>
          </a:ln>
        </p:spPr>
      </p:pic>
      <p:sp>
        <p:nvSpPr>
          <p:cNvPr id="4" name="テキスト ボックス 3"/>
          <p:cNvSpPr txBox="1"/>
          <p:nvPr/>
        </p:nvSpPr>
        <p:spPr>
          <a:xfrm>
            <a:off x="7117554" y="6349772"/>
            <a:ext cx="1881283" cy="246221"/>
          </a:xfrm>
          <a:prstGeom prst="rect">
            <a:avLst/>
          </a:prstGeom>
          <a:noFill/>
        </p:spPr>
        <p:txBody>
          <a:bodyPr wrap="none" rtlCol="0">
            <a:spAutoFit/>
          </a:bodyPr>
          <a:lstStyle/>
          <a:p>
            <a:r>
              <a:rPr kumimoji="1" lang="ja-JP" altLang="en-US" dirty="0" smtClean="0"/>
              <a:t>別紙：</a:t>
            </a:r>
            <a:r>
              <a:rPr kumimoji="1" lang="en-US" altLang="ja-JP" dirty="0" err="1" smtClean="0"/>
              <a:t>maTrix</a:t>
            </a:r>
            <a:r>
              <a:rPr kumimoji="1" lang="ja-JP" altLang="en-US" dirty="0" smtClean="0"/>
              <a:t>概要（全</a:t>
            </a:r>
            <a:r>
              <a:rPr kumimoji="1" lang="en-US" altLang="ja-JP" dirty="0" smtClean="0"/>
              <a:t>13p</a:t>
            </a:r>
            <a:r>
              <a:rPr kumimoji="1" lang="ja-JP" altLang="en-US" dirty="0" smtClean="0"/>
              <a:t>）</a:t>
            </a:r>
            <a:endParaRPr kumimoji="1" lang="ja-JP" altLang="en-US" dirty="0"/>
          </a:p>
        </p:txBody>
      </p:sp>
    </p:spTree>
    <p:extLst>
      <p:ext uri="{BB962C8B-B14F-4D97-AF65-F5344CB8AC3E}">
        <p14:creationId xmlns:p14="http://schemas.microsoft.com/office/powerpoint/2010/main" val="1628842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604838" y="254000"/>
            <a:ext cx="3235325" cy="27622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dirty="0" err="1" smtClean="0">
                <a:solidFill>
                  <a:schemeClr val="bg1"/>
                </a:solidFill>
              </a:rPr>
              <a:t>KnowledgeLine</a:t>
            </a:r>
            <a:r>
              <a:rPr lang="ja-JP" altLang="en-US" sz="1200" dirty="0" smtClean="0">
                <a:solidFill>
                  <a:schemeClr val="bg1"/>
                </a:solidFill>
              </a:rPr>
              <a:t>の商品化計画</a:t>
            </a:r>
            <a:endParaRPr lang="en-US" altLang="ja-JP" sz="1200" dirty="0">
              <a:solidFill>
                <a:schemeClr val="bg1"/>
              </a:solidFill>
            </a:endParaRPr>
          </a:p>
        </p:txBody>
      </p:sp>
      <p:sp>
        <p:nvSpPr>
          <p:cNvPr id="54" name="角丸四角形 53"/>
          <p:cNvSpPr/>
          <p:nvPr/>
        </p:nvSpPr>
        <p:spPr>
          <a:xfrm>
            <a:off x="736795" y="3739199"/>
            <a:ext cx="3669121" cy="2749022"/>
          </a:xfrm>
          <a:prstGeom prst="roundRect">
            <a:avLst>
              <a:gd name="adj" fmla="val 8804"/>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p>
        </p:txBody>
      </p:sp>
      <p:sp>
        <p:nvSpPr>
          <p:cNvPr id="55" name="角丸四角形 54"/>
          <p:cNvSpPr/>
          <p:nvPr/>
        </p:nvSpPr>
        <p:spPr>
          <a:xfrm>
            <a:off x="741730" y="930931"/>
            <a:ext cx="3669121" cy="2749022"/>
          </a:xfrm>
          <a:prstGeom prst="roundRect">
            <a:avLst>
              <a:gd name="adj" fmla="val 8804"/>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p>
        </p:txBody>
      </p:sp>
      <p:sp>
        <p:nvSpPr>
          <p:cNvPr id="56" name="角丸四角形 55"/>
          <p:cNvSpPr/>
          <p:nvPr/>
        </p:nvSpPr>
        <p:spPr>
          <a:xfrm>
            <a:off x="4508701" y="930931"/>
            <a:ext cx="3669121" cy="2749022"/>
          </a:xfrm>
          <a:prstGeom prst="roundRect">
            <a:avLst>
              <a:gd name="adj" fmla="val 8804"/>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p>
        </p:txBody>
      </p:sp>
      <p:sp>
        <p:nvSpPr>
          <p:cNvPr id="57" name="角丸四角形 56"/>
          <p:cNvSpPr/>
          <p:nvPr/>
        </p:nvSpPr>
        <p:spPr>
          <a:xfrm>
            <a:off x="4494346" y="3739199"/>
            <a:ext cx="3669121" cy="2749022"/>
          </a:xfrm>
          <a:prstGeom prst="roundRect">
            <a:avLst>
              <a:gd name="adj" fmla="val 8804"/>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sz="1200" dirty="0"/>
          </a:p>
        </p:txBody>
      </p:sp>
      <p:sp>
        <p:nvSpPr>
          <p:cNvPr id="58" name="円/楕円 57"/>
          <p:cNvSpPr/>
          <p:nvPr/>
        </p:nvSpPr>
        <p:spPr>
          <a:xfrm>
            <a:off x="3208532" y="2506153"/>
            <a:ext cx="2571630" cy="268034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2227453" y="1510592"/>
            <a:ext cx="4679987" cy="46799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角丸四角形 60"/>
          <p:cNvSpPr/>
          <p:nvPr/>
        </p:nvSpPr>
        <p:spPr>
          <a:xfrm>
            <a:off x="4010470" y="3265392"/>
            <a:ext cx="996462" cy="947615"/>
          </a:xfrm>
          <a:prstGeom prst="roundRect">
            <a:avLst/>
          </a:prstGeom>
          <a:solidFill>
            <a:srgbClr val="C3E3AD"/>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pic>
        <p:nvPicPr>
          <p:cNvPr id="62" name="図 61" descr="icon_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800" y="3471224"/>
            <a:ext cx="268938" cy="268938"/>
          </a:xfrm>
          <a:prstGeom prst="rect">
            <a:avLst/>
          </a:prstGeom>
        </p:spPr>
      </p:pic>
      <p:pic>
        <p:nvPicPr>
          <p:cNvPr id="63" name="図 62" descr="icon_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0698" y="3699176"/>
            <a:ext cx="268938" cy="268938"/>
          </a:xfrm>
          <a:prstGeom prst="rect">
            <a:avLst/>
          </a:prstGeom>
        </p:spPr>
      </p:pic>
      <p:pic>
        <p:nvPicPr>
          <p:cNvPr id="64" name="図 63" descr="icon_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7574" y="3833645"/>
            <a:ext cx="268938" cy="268938"/>
          </a:xfrm>
          <a:prstGeom prst="rect">
            <a:avLst/>
          </a:prstGeom>
        </p:spPr>
      </p:pic>
      <p:sp>
        <p:nvSpPr>
          <p:cNvPr id="65" name="テキスト ボックス 64"/>
          <p:cNvSpPr txBox="1"/>
          <p:nvPr/>
        </p:nvSpPr>
        <p:spPr>
          <a:xfrm>
            <a:off x="3981498" y="4189813"/>
            <a:ext cx="1056700" cy="430887"/>
          </a:xfrm>
          <a:prstGeom prst="rect">
            <a:avLst/>
          </a:prstGeom>
          <a:noFill/>
        </p:spPr>
        <p:txBody>
          <a:bodyPr wrap="none" rtlCol="0">
            <a:spAutoFit/>
          </a:bodyPr>
          <a:lstStyle/>
          <a:p>
            <a:pPr algn="ctr"/>
            <a:r>
              <a:rPr kumimoji="1" lang="en-US" altLang="ja-JP" sz="1100" dirty="0" err="1" smtClean="0"/>
              <a:t>KnowledgeLine</a:t>
            </a:r>
            <a:endParaRPr kumimoji="1" lang="en-US" altLang="ja-JP" sz="1100" dirty="0" smtClean="0"/>
          </a:p>
          <a:p>
            <a:pPr algn="ctr"/>
            <a:r>
              <a:rPr kumimoji="1" lang="ja-JP" altLang="en-US" sz="1100" dirty="0" smtClean="0"/>
              <a:t>（</a:t>
            </a:r>
            <a:r>
              <a:rPr kumimoji="1" lang="en-US" altLang="ja-JP" sz="1100" dirty="0" smtClean="0"/>
              <a:t>D-ADD</a:t>
            </a:r>
            <a:r>
              <a:rPr lang="ja-JP" altLang="en-US" sz="1100" dirty="0" smtClean="0"/>
              <a:t>版）</a:t>
            </a:r>
            <a:endParaRPr kumimoji="1" lang="ja-JP" altLang="en-US" sz="1100" dirty="0"/>
          </a:p>
        </p:txBody>
      </p:sp>
      <p:sp>
        <p:nvSpPr>
          <p:cNvPr id="66" name="角丸四角形 65"/>
          <p:cNvSpPr/>
          <p:nvPr/>
        </p:nvSpPr>
        <p:spPr>
          <a:xfrm>
            <a:off x="1574652" y="3255973"/>
            <a:ext cx="996462" cy="947615"/>
          </a:xfrm>
          <a:prstGeom prst="round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err="1" smtClean="0"/>
              <a:t>maTrix</a:t>
            </a:r>
            <a:endParaRPr kumimoji="1" lang="ja-JP" altLang="en-US" dirty="0"/>
          </a:p>
        </p:txBody>
      </p:sp>
      <p:sp>
        <p:nvSpPr>
          <p:cNvPr id="67" name="角丸四角形 66"/>
          <p:cNvSpPr/>
          <p:nvPr/>
        </p:nvSpPr>
        <p:spPr>
          <a:xfrm>
            <a:off x="5175593" y="3412407"/>
            <a:ext cx="996462" cy="94761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100" dirty="0" smtClean="0"/>
              <a:t>Office</a:t>
            </a:r>
            <a:r>
              <a:rPr kumimoji="1" lang="ja-JP" altLang="en-US" sz="1100" dirty="0" smtClean="0"/>
              <a:t>文書</a:t>
            </a:r>
            <a:endParaRPr kumimoji="1" lang="en-US" altLang="ja-JP" sz="1100" dirty="0" smtClean="0"/>
          </a:p>
          <a:p>
            <a:pPr algn="ctr"/>
            <a:r>
              <a:rPr lang="en-US" altLang="ja-JP" sz="900" dirty="0" smtClean="0"/>
              <a:t>XML</a:t>
            </a:r>
            <a:r>
              <a:rPr lang="ja-JP" altLang="en-US" sz="900" dirty="0" smtClean="0"/>
              <a:t>格納機能</a:t>
            </a:r>
            <a:endParaRPr lang="en-US" altLang="ja-JP" sz="900" dirty="0" smtClean="0"/>
          </a:p>
          <a:p>
            <a:pPr algn="ctr"/>
            <a:r>
              <a:rPr kumimoji="1" lang="ja-JP" altLang="en-US" sz="1100" dirty="0" smtClean="0"/>
              <a:t>（マークアップ管理）</a:t>
            </a:r>
            <a:endParaRPr kumimoji="1" lang="ja-JP" altLang="en-US" sz="1100" dirty="0"/>
          </a:p>
        </p:txBody>
      </p:sp>
      <p:sp>
        <p:nvSpPr>
          <p:cNvPr id="69" name="角丸四角形 68"/>
          <p:cNvSpPr/>
          <p:nvPr/>
        </p:nvSpPr>
        <p:spPr>
          <a:xfrm>
            <a:off x="6543285" y="3265175"/>
            <a:ext cx="996462" cy="947615"/>
          </a:xfrm>
          <a:prstGeom prst="roundRect">
            <a:avLst/>
          </a:prstGeom>
          <a:solidFill>
            <a:srgbClr val="F8B53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dirty="0" smtClean="0"/>
              <a:t>CI</a:t>
            </a:r>
          </a:p>
          <a:p>
            <a:pPr algn="ctr"/>
            <a:r>
              <a:rPr kumimoji="1" lang="ja-JP" altLang="en-US" dirty="0" smtClean="0"/>
              <a:t>サーバ</a:t>
            </a:r>
            <a:endParaRPr kumimoji="1" lang="en-US" altLang="ja-JP" sz="1050" dirty="0" smtClean="0"/>
          </a:p>
        </p:txBody>
      </p:sp>
      <p:sp>
        <p:nvSpPr>
          <p:cNvPr id="70" name="角丸四角形 69"/>
          <p:cNvSpPr/>
          <p:nvPr/>
        </p:nvSpPr>
        <p:spPr>
          <a:xfrm>
            <a:off x="5975488" y="4957260"/>
            <a:ext cx="996462" cy="947615"/>
          </a:xfrm>
          <a:prstGeom prst="roundRect">
            <a:avLst/>
          </a:prstGeom>
          <a:solidFill>
            <a:srgbClr val="F8B53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2000" dirty="0" smtClean="0"/>
              <a:t>SVN</a:t>
            </a:r>
          </a:p>
        </p:txBody>
      </p:sp>
      <p:sp>
        <p:nvSpPr>
          <p:cNvPr id="71" name="角丸四角形 70"/>
          <p:cNvSpPr/>
          <p:nvPr/>
        </p:nvSpPr>
        <p:spPr>
          <a:xfrm>
            <a:off x="4886616" y="2506153"/>
            <a:ext cx="794984" cy="7558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050" dirty="0" err="1" smtClean="0"/>
              <a:t>Evernote</a:t>
            </a:r>
            <a:endParaRPr kumimoji="1" lang="en-US" altLang="ja-JP" sz="1050" dirty="0" smtClean="0"/>
          </a:p>
          <a:p>
            <a:pPr algn="ctr"/>
            <a:r>
              <a:rPr lang="ja-JP" altLang="en-US" sz="1100" dirty="0" smtClean="0"/>
              <a:t>拡張機能</a:t>
            </a:r>
            <a:endParaRPr kumimoji="1" lang="ja-JP" altLang="en-US" sz="1100" dirty="0"/>
          </a:p>
        </p:txBody>
      </p:sp>
      <p:sp>
        <p:nvSpPr>
          <p:cNvPr id="72" name="角丸四角形 71"/>
          <p:cNvSpPr/>
          <p:nvPr/>
        </p:nvSpPr>
        <p:spPr>
          <a:xfrm>
            <a:off x="5975488" y="1677000"/>
            <a:ext cx="996462" cy="947615"/>
          </a:xfrm>
          <a:prstGeom prst="roundRect">
            <a:avLst/>
          </a:prstGeom>
          <a:solidFill>
            <a:srgbClr val="F8B53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1400" dirty="0" err="1" smtClean="0"/>
              <a:t>Evernote</a:t>
            </a:r>
            <a:endParaRPr lang="en-US" altLang="ja-JP" sz="1400" dirty="0" smtClean="0"/>
          </a:p>
        </p:txBody>
      </p:sp>
      <p:sp>
        <p:nvSpPr>
          <p:cNvPr id="73" name="角丸四角形 72"/>
          <p:cNvSpPr/>
          <p:nvPr/>
        </p:nvSpPr>
        <p:spPr>
          <a:xfrm>
            <a:off x="2145654" y="1704606"/>
            <a:ext cx="996462" cy="947615"/>
          </a:xfrm>
          <a:prstGeom prst="round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Knowledge</a:t>
            </a:r>
          </a:p>
          <a:p>
            <a:pPr algn="ctr"/>
            <a:r>
              <a:rPr kumimoji="1" lang="en-US" altLang="ja-JP" dirty="0" smtClean="0"/>
              <a:t>Link</a:t>
            </a:r>
          </a:p>
          <a:p>
            <a:pPr algn="ctr"/>
            <a:r>
              <a:rPr lang="ja-JP" altLang="en-US" sz="800" dirty="0" smtClean="0"/>
              <a:t>（辞書システム）</a:t>
            </a:r>
            <a:endParaRPr kumimoji="1" lang="ja-JP" altLang="en-US" sz="800" dirty="0"/>
          </a:p>
        </p:txBody>
      </p:sp>
      <p:sp>
        <p:nvSpPr>
          <p:cNvPr id="74" name="角丸四角形 73"/>
          <p:cNvSpPr/>
          <p:nvPr/>
        </p:nvSpPr>
        <p:spPr>
          <a:xfrm>
            <a:off x="3962762" y="1038547"/>
            <a:ext cx="996462" cy="947615"/>
          </a:xfrm>
          <a:prstGeom prst="round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100" dirty="0" smtClean="0"/>
              <a:t>研究ノート</a:t>
            </a:r>
            <a:endParaRPr kumimoji="1" lang="en-US" altLang="ja-JP" sz="1100" dirty="0" smtClean="0"/>
          </a:p>
          <a:p>
            <a:pPr algn="ctr"/>
            <a:r>
              <a:rPr lang="ja-JP" altLang="en-US" sz="1100" dirty="0" smtClean="0"/>
              <a:t>システム</a:t>
            </a:r>
            <a:endParaRPr lang="en-US" altLang="ja-JP" sz="1100" dirty="0" smtClean="0"/>
          </a:p>
          <a:p>
            <a:pPr algn="ctr"/>
            <a:r>
              <a:rPr kumimoji="1" lang="en-US" altLang="ja-JP" sz="700" dirty="0" smtClean="0"/>
              <a:t>(</a:t>
            </a:r>
            <a:r>
              <a:rPr kumimoji="1" lang="ja-JP" altLang="en-US" sz="700" dirty="0" smtClean="0"/>
              <a:t>琉大にて試験中）</a:t>
            </a:r>
            <a:endParaRPr kumimoji="1" lang="ja-JP" altLang="en-US" sz="700" dirty="0"/>
          </a:p>
        </p:txBody>
      </p:sp>
      <p:sp>
        <p:nvSpPr>
          <p:cNvPr id="75" name="角丸四角形 74"/>
          <p:cNvSpPr/>
          <p:nvPr/>
        </p:nvSpPr>
        <p:spPr>
          <a:xfrm>
            <a:off x="3963926" y="5703936"/>
            <a:ext cx="996462" cy="947615"/>
          </a:xfrm>
          <a:prstGeom prst="roundRect">
            <a:avLst/>
          </a:prstGeom>
          <a:solidFill>
            <a:srgbClr val="F8B53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1400" dirty="0" err="1" smtClean="0"/>
              <a:t>Redmine</a:t>
            </a:r>
            <a:endParaRPr kumimoji="1" lang="en-US" altLang="ja-JP" sz="1400" dirty="0" smtClean="0"/>
          </a:p>
        </p:txBody>
      </p:sp>
      <p:sp>
        <p:nvSpPr>
          <p:cNvPr id="76" name="テキスト ボックス 75"/>
          <p:cNvSpPr txBox="1"/>
          <p:nvPr/>
        </p:nvSpPr>
        <p:spPr>
          <a:xfrm>
            <a:off x="6635012" y="6093502"/>
            <a:ext cx="1415772" cy="276999"/>
          </a:xfrm>
          <a:prstGeom prst="rect">
            <a:avLst/>
          </a:prstGeom>
          <a:noFill/>
        </p:spPr>
        <p:txBody>
          <a:bodyPr wrap="none" rtlCol="0">
            <a:spAutoFit/>
          </a:bodyPr>
          <a:lstStyle/>
          <a:p>
            <a:r>
              <a:rPr kumimoji="1" lang="ja-JP" altLang="en-US" sz="1200" dirty="0" smtClean="0"/>
              <a:t>ソフトウエア開発系</a:t>
            </a:r>
            <a:endParaRPr kumimoji="1" lang="ja-JP" altLang="en-US" sz="1200" dirty="0"/>
          </a:p>
        </p:txBody>
      </p:sp>
      <p:sp>
        <p:nvSpPr>
          <p:cNvPr id="77" name="テキスト ボックス 76"/>
          <p:cNvSpPr txBox="1"/>
          <p:nvPr/>
        </p:nvSpPr>
        <p:spPr>
          <a:xfrm>
            <a:off x="7020338" y="1024804"/>
            <a:ext cx="954107" cy="276999"/>
          </a:xfrm>
          <a:prstGeom prst="rect">
            <a:avLst/>
          </a:prstGeom>
          <a:noFill/>
        </p:spPr>
        <p:txBody>
          <a:bodyPr wrap="none" rtlCol="0">
            <a:spAutoFit/>
          </a:bodyPr>
          <a:lstStyle/>
          <a:p>
            <a:r>
              <a:rPr kumimoji="1" lang="ja-JP" altLang="en-US" sz="1200" dirty="0" smtClean="0"/>
              <a:t>大学情報系</a:t>
            </a:r>
            <a:endParaRPr kumimoji="1" lang="ja-JP" altLang="en-US" sz="1200" dirty="0"/>
          </a:p>
        </p:txBody>
      </p:sp>
      <p:sp>
        <p:nvSpPr>
          <p:cNvPr id="78" name="テキスト ボックス 77"/>
          <p:cNvSpPr txBox="1"/>
          <p:nvPr/>
        </p:nvSpPr>
        <p:spPr>
          <a:xfrm>
            <a:off x="933330" y="1038704"/>
            <a:ext cx="684803" cy="276999"/>
          </a:xfrm>
          <a:prstGeom prst="rect">
            <a:avLst/>
          </a:prstGeom>
          <a:noFill/>
        </p:spPr>
        <p:txBody>
          <a:bodyPr wrap="none" rtlCol="0">
            <a:spAutoFit/>
          </a:bodyPr>
          <a:lstStyle/>
          <a:p>
            <a:r>
              <a:rPr kumimoji="1" lang="en-US" altLang="ja-JP" sz="1200" dirty="0" smtClean="0"/>
              <a:t>DEOS</a:t>
            </a:r>
            <a:r>
              <a:rPr kumimoji="1" lang="ja-JP" altLang="en-US" sz="1200" dirty="0" smtClean="0"/>
              <a:t>系</a:t>
            </a:r>
            <a:endParaRPr kumimoji="1" lang="ja-JP" altLang="en-US" sz="1200" dirty="0"/>
          </a:p>
        </p:txBody>
      </p:sp>
      <p:sp>
        <p:nvSpPr>
          <p:cNvPr id="79" name="テキスト ボックス 78"/>
          <p:cNvSpPr txBox="1"/>
          <p:nvPr/>
        </p:nvSpPr>
        <p:spPr>
          <a:xfrm>
            <a:off x="887703" y="6052079"/>
            <a:ext cx="954107" cy="276999"/>
          </a:xfrm>
          <a:prstGeom prst="rect">
            <a:avLst/>
          </a:prstGeom>
          <a:noFill/>
        </p:spPr>
        <p:txBody>
          <a:bodyPr wrap="none" rtlCol="0">
            <a:spAutoFit/>
          </a:bodyPr>
          <a:lstStyle/>
          <a:p>
            <a:r>
              <a:rPr kumimoji="1" lang="ja-JP" altLang="en-US" sz="1200" dirty="0" smtClean="0"/>
              <a:t>企業情報系</a:t>
            </a:r>
            <a:endParaRPr kumimoji="1" lang="ja-JP" altLang="en-US" sz="1200" dirty="0"/>
          </a:p>
        </p:txBody>
      </p:sp>
      <p:sp>
        <p:nvSpPr>
          <p:cNvPr id="80" name="角丸四角形 79"/>
          <p:cNvSpPr/>
          <p:nvPr/>
        </p:nvSpPr>
        <p:spPr>
          <a:xfrm>
            <a:off x="2886111" y="3405165"/>
            <a:ext cx="836425" cy="7846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dirty="0" smtClean="0"/>
              <a:t>認証対応機能</a:t>
            </a:r>
            <a:endParaRPr kumimoji="1" lang="ja-JP" altLang="en-US" sz="1200" dirty="0"/>
          </a:p>
        </p:txBody>
      </p:sp>
      <p:sp>
        <p:nvSpPr>
          <p:cNvPr id="81" name="角丸四角形 80"/>
          <p:cNvSpPr/>
          <p:nvPr/>
        </p:nvSpPr>
        <p:spPr>
          <a:xfrm>
            <a:off x="3304324" y="2500165"/>
            <a:ext cx="850353" cy="7558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200" dirty="0" smtClean="0"/>
              <a:t>アシュアランスケース</a:t>
            </a:r>
            <a:endParaRPr kumimoji="1" lang="ja-JP" altLang="en-US" sz="1200" dirty="0"/>
          </a:p>
        </p:txBody>
      </p:sp>
      <p:sp>
        <p:nvSpPr>
          <p:cNvPr id="82" name="角丸四角形 81"/>
          <p:cNvSpPr/>
          <p:nvPr/>
        </p:nvSpPr>
        <p:spPr>
          <a:xfrm>
            <a:off x="4960388" y="4483452"/>
            <a:ext cx="910914" cy="77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100" dirty="0" smtClean="0"/>
              <a:t>ガント</a:t>
            </a:r>
            <a:endParaRPr kumimoji="1" lang="en-US" altLang="ja-JP" sz="1100" dirty="0" smtClean="0"/>
          </a:p>
          <a:p>
            <a:pPr algn="ctr"/>
            <a:r>
              <a:rPr lang="ja-JP" altLang="en-US" sz="1100" dirty="0" smtClean="0"/>
              <a:t>チャート</a:t>
            </a:r>
            <a:endParaRPr kumimoji="1" lang="ja-JP" altLang="en-US" sz="1100" dirty="0"/>
          </a:p>
        </p:txBody>
      </p:sp>
      <p:sp>
        <p:nvSpPr>
          <p:cNvPr id="83" name="角丸四角形 82"/>
          <p:cNvSpPr/>
          <p:nvPr/>
        </p:nvSpPr>
        <p:spPr>
          <a:xfrm>
            <a:off x="1234740" y="4300593"/>
            <a:ext cx="910914" cy="77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100" dirty="0" smtClean="0"/>
              <a:t>権限</a:t>
            </a:r>
            <a:endParaRPr kumimoji="1" lang="en-US" altLang="ja-JP" sz="1100" dirty="0" smtClean="0"/>
          </a:p>
          <a:p>
            <a:pPr algn="ctr"/>
            <a:r>
              <a:rPr kumimoji="1" lang="ja-JP" altLang="en-US" sz="1100" dirty="0" smtClean="0"/>
              <a:t>ワーク</a:t>
            </a:r>
            <a:endParaRPr kumimoji="1" lang="en-US" altLang="ja-JP" sz="1100" dirty="0" smtClean="0"/>
          </a:p>
          <a:p>
            <a:pPr algn="ctr"/>
            <a:r>
              <a:rPr kumimoji="1" lang="ja-JP" altLang="en-US" sz="1100" dirty="0" smtClean="0"/>
              <a:t>フロー</a:t>
            </a:r>
            <a:endParaRPr kumimoji="1" lang="ja-JP" altLang="en-US" sz="1100" dirty="0"/>
          </a:p>
        </p:txBody>
      </p:sp>
      <p:sp>
        <p:nvSpPr>
          <p:cNvPr id="84" name="角丸四角形 83"/>
          <p:cNvSpPr/>
          <p:nvPr/>
        </p:nvSpPr>
        <p:spPr>
          <a:xfrm>
            <a:off x="2145654" y="4939695"/>
            <a:ext cx="996462" cy="947615"/>
          </a:xfrm>
          <a:prstGeom prst="round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200" dirty="0" smtClean="0"/>
              <a:t>ASO</a:t>
            </a:r>
          </a:p>
          <a:p>
            <a:pPr algn="ctr"/>
            <a:r>
              <a:rPr lang="ja-JP" altLang="en-US" sz="1200" dirty="0" smtClean="0"/>
              <a:t>承認アプリ</a:t>
            </a:r>
            <a:endParaRPr kumimoji="1" lang="ja-JP" altLang="en-US" sz="1200" dirty="0"/>
          </a:p>
        </p:txBody>
      </p:sp>
    </p:spTree>
    <p:extLst>
      <p:ext uri="{BB962C8B-B14F-4D97-AF65-F5344CB8AC3E}">
        <p14:creationId xmlns:p14="http://schemas.microsoft.com/office/powerpoint/2010/main" val="1041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ChangeArrowheads="1"/>
          </p:cNvSpPr>
          <p:nvPr/>
        </p:nvSpPr>
        <p:spPr bwMode="auto">
          <a:xfrm>
            <a:off x="333375" y="1077913"/>
            <a:ext cx="5778500" cy="2569934"/>
          </a:xfrm>
          <a:prstGeom prst="rect">
            <a:avLst/>
          </a:prstGeom>
          <a:noFill/>
          <a:ln w="9525">
            <a:noFill/>
            <a:miter lim="800000"/>
            <a:headEnd/>
            <a:tailEnd/>
          </a:ln>
        </p:spPr>
        <p:txBody>
          <a:bodyPr>
            <a:prstTxWarp prst="textNoShape">
              <a:avLst/>
            </a:prstTxWarp>
            <a:spAutoFit/>
          </a:bodyPr>
          <a:lstStyle/>
          <a:p>
            <a:pPr marL="228600" indent="-228600">
              <a:spcBef>
                <a:spcPct val="50000"/>
              </a:spcBef>
              <a:buFont typeface="Arial"/>
              <a:buChar char="•"/>
            </a:pPr>
            <a:r>
              <a:rPr lang="ja-JP" altLang="en-US" sz="1400" dirty="0" smtClean="0">
                <a:solidFill>
                  <a:schemeClr val="tx2"/>
                </a:solidFill>
                <a:latin typeface="ヒラギノ角ゴ Pro W3"/>
                <a:ea typeface="ヒラギノ角ゴ Pro W3"/>
                <a:cs typeface="ヒラギノ角ゴ Pro W3"/>
              </a:rPr>
              <a:t>補足</a:t>
            </a:r>
            <a:endParaRPr lang="en-US" altLang="ja-JP" sz="1400" dirty="0" smtClean="0">
              <a:solidFill>
                <a:schemeClr val="tx2"/>
              </a:solidFill>
              <a:latin typeface="ヒラギノ角ゴ Pro W3"/>
              <a:ea typeface="ヒラギノ角ゴ Pro W3"/>
              <a:cs typeface="ヒラギノ角ゴ Pro W3"/>
            </a:endParaRPr>
          </a:p>
          <a:p>
            <a:pPr marL="228600" indent="-228600">
              <a:spcBef>
                <a:spcPct val="50000"/>
              </a:spcBef>
              <a:buFont typeface="+mj-lt"/>
              <a:buAutoNum type="arabicPeriod"/>
            </a:pPr>
            <a:endParaRPr lang="en-US" altLang="ja-JP" sz="1400" dirty="0" smtClean="0">
              <a:solidFill>
                <a:schemeClr val="tx2"/>
              </a:solidFill>
              <a:latin typeface="ヒラギノ角ゴ Pro W3"/>
              <a:ea typeface="ヒラギノ角ゴ Pro W3"/>
              <a:cs typeface="ヒラギノ角ゴ Pro W3"/>
            </a:endParaRPr>
          </a:p>
          <a:p>
            <a:pPr marL="228600" indent="-228600">
              <a:spcBef>
                <a:spcPct val="50000"/>
              </a:spcBef>
              <a:buFont typeface="+mj-lt"/>
              <a:buAutoNum type="arabicPeriod"/>
            </a:pPr>
            <a:r>
              <a:rPr lang="en-US" altLang="ja-JP" sz="1400" dirty="0" smtClean="0">
                <a:solidFill>
                  <a:schemeClr val="tx2"/>
                </a:solidFill>
                <a:latin typeface="ヒラギノ角ゴ Pro W3"/>
                <a:ea typeface="ヒラギノ角ゴ Pro W3"/>
                <a:cs typeface="ヒラギノ角ゴ Pro W3"/>
              </a:rPr>
              <a:t>WBS</a:t>
            </a:r>
            <a:r>
              <a:rPr lang="ja-JP" altLang="en-US" sz="1400" dirty="0" smtClean="0">
                <a:solidFill>
                  <a:schemeClr val="tx2"/>
                </a:solidFill>
                <a:latin typeface="ヒラギノ角ゴ Pro W3"/>
                <a:ea typeface="ヒラギノ角ゴ Pro W3"/>
                <a:cs typeface="ヒラギノ角ゴ Pro W3"/>
              </a:rPr>
              <a:t>と</a:t>
            </a:r>
            <a:r>
              <a:rPr lang="en-US" altLang="ja-JP" sz="1400" dirty="0" smtClean="0">
                <a:solidFill>
                  <a:schemeClr val="tx2"/>
                </a:solidFill>
                <a:latin typeface="ヒラギノ角ゴ Pro W3"/>
                <a:ea typeface="ヒラギノ角ゴ Pro W3"/>
                <a:cs typeface="ヒラギノ角ゴ Pro W3"/>
              </a:rPr>
              <a:t>PMT</a:t>
            </a:r>
          </a:p>
          <a:p>
            <a:pPr marL="228600" indent="-228600">
              <a:spcBef>
                <a:spcPct val="50000"/>
              </a:spcBef>
              <a:buFont typeface="+mj-lt"/>
              <a:buAutoNum type="arabicPeriod"/>
            </a:pPr>
            <a:r>
              <a:rPr lang="en-US" altLang="ja-JP" sz="1400" dirty="0" smtClean="0">
                <a:solidFill>
                  <a:schemeClr val="tx2"/>
                </a:solidFill>
                <a:latin typeface="ヒラギノ角ゴ Pro W3"/>
                <a:ea typeface="ヒラギノ角ゴ Pro W3"/>
                <a:cs typeface="ヒラギノ角ゴ Pro W3"/>
              </a:rPr>
              <a:t>PMT</a:t>
            </a:r>
            <a:r>
              <a:rPr lang="ja-JP" altLang="en-US" sz="1400" dirty="0" smtClean="0">
                <a:solidFill>
                  <a:schemeClr val="tx2"/>
                </a:solidFill>
                <a:latin typeface="ヒラギノ角ゴ Pro W3"/>
                <a:ea typeface="ヒラギノ角ゴ Pro W3"/>
                <a:cs typeface="ヒラギノ角ゴ Pro W3"/>
              </a:rPr>
              <a:t>アニメーション</a:t>
            </a:r>
            <a:endParaRPr lang="en-US" altLang="ja-JP" sz="1400" dirty="0" smtClean="0">
              <a:solidFill>
                <a:schemeClr val="tx2"/>
              </a:solidFill>
              <a:latin typeface="ヒラギノ角ゴ Pro W3"/>
              <a:ea typeface="ヒラギノ角ゴ Pro W3"/>
              <a:cs typeface="ヒラギノ角ゴ Pro W3"/>
            </a:endParaRPr>
          </a:p>
          <a:p>
            <a:pPr marL="228600" indent="-228600">
              <a:spcBef>
                <a:spcPct val="50000"/>
              </a:spcBef>
              <a:buFont typeface="+mj-lt"/>
              <a:buAutoNum type="arabicPeriod"/>
            </a:pPr>
            <a:r>
              <a:rPr lang="ja-JP" altLang="en-US" sz="1400" dirty="0" smtClean="0">
                <a:solidFill>
                  <a:schemeClr val="tx2"/>
                </a:solidFill>
                <a:latin typeface="ヒラギノ角ゴ Pro W3"/>
                <a:ea typeface="ヒラギノ角ゴ Pro W3"/>
                <a:cs typeface="ヒラギノ角ゴ Pro W3"/>
              </a:rPr>
              <a:t>青学理工学部の研究事例</a:t>
            </a:r>
            <a:endParaRPr lang="en-US" altLang="ja-JP" sz="1400" dirty="0" smtClean="0">
              <a:solidFill>
                <a:schemeClr val="tx2"/>
              </a:solidFill>
              <a:latin typeface="ヒラギノ角ゴ Pro W3"/>
              <a:ea typeface="ヒラギノ角ゴ Pro W3"/>
              <a:cs typeface="ヒラギノ角ゴ Pro W3"/>
            </a:endParaRPr>
          </a:p>
          <a:p>
            <a:pPr marL="228600" indent="-228600">
              <a:spcBef>
                <a:spcPct val="50000"/>
              </a:spcBef>
              <a:buFont typeface="+mj-lt"/>
              <a:buAutoNum type="arabicPeriod"/>
            </a:pPr>
            <a:r>
              <a:rPr lang="ja-JP" altLang="en-US" sz="1400" dirty="0" smtClean="0">
                <a:solidFill>
                  <a:schemeClr val="tx2"/>
                </a:solidFill>
                <a:latin typeface="ヒラギノ角ゴ Pro W3"/>
                <a:ea typeface="ヒラギノ角ゴ Pro W3"/>
                <a:cs typeface="ヒラギノ角ゴ Pro W3"/>
              </a:rPr>
              <a:t>外資系医療サービス会社による試薬の開発</a:t>
            </a:r>
            <a:r>
              <a:rPr lang="en-US" altLang="ja-JP" sz="1400" dirty="0" smtClean="0">
                <a:solidFill>
                  <a:schemeClr val="tx2"/>
                </a:solidFill>
                <a:latin typeface="ヒラギノ角ゴ Pro W3"/>
                <a:ea typeface="ヒラギノ角ゴ Pro W3"/>
                <a:cs typeface="ヒラギノ角ゴ Pro W3"/>
              </a:rPr>
              <a:t>〜</a:t>
            </a:r>
            <a:r>
              <a:rPr lang="ja-JP" altLang="en-US" sz="1400" dirty="0" smtClean="0">
                <a:solidFill>
                  <a:schemeClr val="tx2"/>
                </a:solidFill>
                <a:latin typeface="ヒラギノ角ゴ Pro W3"/>
                <a:ea typeface="ヒラギノ角ゴ Pro W3"/>
                <a:cs typeface="ヒラギノ角ゴ Pro W3"/>
              </a:rPr>
              <a:t>販売まで</a:t>
            </a:r>
            <a:endParaRPr lang="en-US" altLang="ja-JP" sz="1400" dirty="0">
              <a:latin typeface="ヒラギノ角ゴ Pro W3"/>
              <a:ea typeface="ヒラギノ角ゴ Pro W3"/>
              <a:cs typeface="ヒラギノ角ゴ Pro W3"/>
            </a:endParaRPr>
          </a:p>
          <a:p>
            <a:pPr marL="228600" indent="-228600">
              <a:spcBef>
                <a:spcPct val="50000"/>
              </a:spcBef>
              <a:buFont typeface="+mj-lt"/>
              <a:buAutoNum type="arabicPeriod"/>
            </a:pPr>
            <a:r>
              <a:rPr lang="ja-JP" altLang="en-US" sz="1400" dirty="0" smtClean="0">
                <a:solidFill>
                  <a:schemeClr val="tx2"/>
                </a:solidFill>
                <a:latin typeface="ヒラギノ角ゴ Pro W3"/>
                <a:ea typeface="ヒラギノ角ゴ Pro W3"/>
                <a:cs typeface="ヒラギノ角ゴ Pro W3"/>
              </a:rPr>
              <a:t>コールセンター、メンテナンス業務記録システム</a:t>
            </a:r>
            <a:endParaRPr lang="en-US" altLang="ja-JP" sz="1400" dirty="0" smtClean="0">
              <a:solidFill>
                <a:schemeClr val="tx2"/>
              </a:solidFill>
              <a:latin typeface="ヒラギノ角ゴ Pro W3"/>
              <a:ea typeface="ヒラギノ角ゴ Pro W3"/>
              <a:cs typeface="ヒラギノ角ゴ Pro W3"/>
            </a:endParaRPr>
          </a:p>
          <a:p>
            <a:pPr marL="228600" indent="-228600">
              <a:spcBef>
                <a:spcPct val="50000"/>
              </a:spcBef>
              <a:buFont typeface="+mj-lt"/>
              <a:buAutoNum type="arabicPeriod"/>
            </a:pPr>
            <a:r>
              <a:rPr lang="ja-JP" altLang="en-US" sz="1400" dirty="0" smtClean="0">
                <a:solidFill>
                  <a:schemeClr val="tx2"/>
                </a:solidFill>
                <a:latin typeface="ヒラギノ角ゴ Pro W3"/>
                <a:ea typeface="ヒラギノ角ゴ Pro W3"/>
                <a:cs typeface="ヒラギノ角ゴ Pro W3"/>
              </a:rPr>
              <a:t>大学の研究ノートシステム</a:t>
            </a:r>
            <a:endParaRPr lang="en-US" altLang="ja-JP" sz="1400" dirty="0" smtClean="0">
              <a:solidFill>
                <a:schemeClr val="tx2"/>
              </a:solidFill>
              <a:latin typeface="ヒラギノ角ゴ Pro W3"/>
              <a:ea typeface="ヒラギノ角ゴ Pro W3"/>
              <a:cs typeface="ヒラギノ角ゴ Pro W3"/>
            </a:endParaRPr>
          </a:p>
        </p:txBody>
      </p:sp>
      <p:sp>
        <p:nvSpPr>
          <p:cNvPr id="28676" name="Rectangle 6"/>
          <p:cNvSpPr>
            <a:spLocks noChangeArrowheads="1"/>
          </p:cNvSpPr>
          <p:nvPr/>
        </p:nvSpPr>
        <p:spPr bwMode="auto">
          <a:xfrm>
            <a:off x="539750" y="254000"/>
            <a:ext cx="5375275" cy="292100"/>
          </a:xfrm>
          <a:prstGeom prst="rect">
            <a:avLst/>
          </a:prstGeom>
          <a:noFill/>
          <a:ln w="9525">
            <a:noFill/>
            <a:miter lim="800000"/>
            <a:headEnd/>
            <a:tailEnd/>
          </a:ln>
        </p:spPr>
        <p:txBody>
          <a:bodyPr>
            <a:prstTxWarp prst="textNoShape">
              <a:avLst/>
            </a:prstTxWarp>
          </a:bodyPr>
          <a:lstStyle/>
          <a:p>
            <a:r>
              <a:rPr lang="ja-JP" altLang="en-US" sz="1400" dirty="0" smtClean="0">
                <a:solidFill>
                  <a:schemeClr val="bg1"/>
                </a:solidFill>
                <a:latin typeface="Arial" pitchFamily="-103" charset="0"/>
                <a:ea typeface="ＭＳ Ｐゴシック" pitchFamily="-103" charset="-128"/>
                <a:cs typeface="ＭＳ Ｐゴシック" pitchFamily="-103" charset="-128"/>
              </a:rPr>
              <a:t>補足</a:t>
            </a:r>
            <a:endParaRPr lang="en-US" altLang="ja-JP" sz="1600" dirty="0">
              <a:latin typeface="Arial" pitchFamily="-103" charset="0"/>
              <a:ea typeface="ＭＳ Ｐゴシック" pitchFamily="-103" charset="-128"/>
              <a:cs typeface="ＭＳ Ｐゴシック" pitchFamily="-103" charset="-128"/>
            </a:endParaRPr>
          </a:p>
        </p:txBody>
      </p:sp>
    </p:spTree>
    <p:extLst>
      <p:ext uri="{BB962C8B-B14F-4D97-AF65-F5344CB8AC3E}">
        <p14:creationId xmlns:p14="http://schemas.microsoft.com/office/powerpoint/2010/main" val="28023452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6450013" y="2911475"/>
            <a:ext cx="2767012" cy="1112838"/>
          </a:xfrm>
          <a:prstGeom prst="rect">
            <a:avLst/>
          </a:prstGeom>
          <a:noFill/>
          <a:ln w="9525">
            <a:noFill/>
            <a:miter lim="800000"/>
            <a:headEnd/>
            <a:tailEnd/>
          </a:ln>
        </p:spPr>
        <p:txBody>
          <a:bodyPr wrap="none">
            <a:prstTxWarp prst="textNoShape">
              <a:avLst/>
            </a:prstTxWarp>
            <a:spAutoFit/>
          </a:bodyPr>
          <a:lstStyle/>
          <a:p>
            <a:r>
              <a:rPr lang="en-US" altLang="ja-JP" sz="2000">
                <a:latin typeface="ヒラギノ角ゴ Std W8" pitchFamily="-103" charset="-128"/>
                <a:ea typeface="ヒラギノ角ゴ Std W8" pitchFamily="-103" charset="-128"/>
                <a:cs typeface="ヒラギノ角ゴ Std W8" pitchFamily="-103" charset="-128"/>
              </a:rPr>
              <a:t>WBS</a:t>
            </a:r>
            <a:endParaRPr lang="en-US" altLang="ja-JP" sz="1900">
              <a:latin typeface="ヒラギノ角ゴ Std W8" pitchFamily="-103" charset="-128"/>
              <a:ea typeface="ヒラギノ角ゴ Std W8" pitchFamily="-103" charset="-128"/>
              <a:cs typeface="ヒラギノ角ゴ Std W8" pitchFamily="-103" charset="-128"/>
            </a:endParaRPr>
          </a:p>
          <a:p>
            <a:r>
              <a:rPr lang="en-US" altLang="ja-JP" sz="1500"/>
              <a:t>Work Breakdown Structure</a:t>
            </a:r>
          </a:p>
          <a:p>
            <a:r>
              <a:rPr lang="ja-JP" sz="1800" b="1">
                <a:latin typeface="ヒラギノ角ゴ Std W8" pitchFamily="-103" charset="-128"/>
                <a:ea typeface="ヒラギノ角ゴ Std W8" pitchFamily="-103" charset="-128"/>
                <a:cs typeface="ヒラギノ角ゴ Std W8" pitchFamily="-103" charset="-128"/>
              </a:rPr>
              <a:t>PDCA</a:t>
            </a:r>
            <a:r>
              <a:rPr lang="ja-JP" sz="1800">
                <a:latin typeface="ヒラギノ角ゴ Std W8" pitchFamily="-103" charset="-128"/>
                <a:ea typeface="ヒラギノ角ゴ Std W8" pitchFamily="-103" charset="-128"/>
                <a:cs typeface="ヒラギノ角ゴ Std W8" pitchFamily="-103" charset="-128"/>
              </a:rPr>
              <a:t> </a:t>
            </a:r>
            <a:r>
              <a:rPr lang="en-US" altLang="ja-JP" sz="1800">
                <a:latin typeface="ヒラギノ角ゴ Std W8" pitchFamily="-103" charset="-128"/>
                <a:ea typeface="ヒラギノ角ゴ Std W8" pitchFamily="-103" charset="-128"/>
                <a:cs typeface="ヒラギノ角ゴ Std W8" pitchFamily="-103" charset="-128"/>
              </a:rPr>
              <a:t>cycle</a:t>
            </a:r>
            <a:endParaRPr lang="en-US" altLang="ja-JP" sz="1800">
              <a:latin typeface="ＭＳ Ｐゴシック" pitchFamily="-103" charset="-128"/>
              <a:ea typeface="ＭＳ Ｐゴシック" pitchFamily="-103" charset="-128"/>
              <a:cs typeface="ＭＳ Ｐゴシック" pitchFamily="-103" charset="-128"/>
            </a:endParaRPr>
          </a:p>
          <a:p>
            <a:r>
              <a:rPr lang="en-US" altLang="ja-JP" sz="1400"/>
              <a:t>Plan</a:t>
            </a:r>
            <a:r>
              <a:rPr lang="ja-JP" sz="1400"/>
              <a:t>-</a:t>
            </a:r>
            <a:r>
              <a:rPr lang="en-US" altLang="ja-JP" sz="1400"/>
              <a:t>Do</a:t>
            </a:r>
            <a:r>
              <a:rPr lang="ja-JP" sz="1400"/>
              <a:t>-</a:t>
            </a:r>
            <a:r>
              <a:rPr lang="en-US" altLang="ja-JP" sz="1400"/>
              <a:t>Check</a:t>
            </a:r>
            <a:r>
              <a:rPr lang="ja-JP" sz="1400"/>
              <a:t>-</a:t>
            </a:r>
            <a:r>
              <a:rPr lang="en-US" altLang="ja-JP" sz="1400"/>
              <a:t>Act</a:t>
            </a:r>
            <a:r>
              <a:rPr lang="ja-JP" sz="1400"/>
              <a:t> cycle</a:t>
            </a:r>
            <a:endParaRPr lang="en-US" altLang="ja-JP" sz="2000">
              <a:latin typeface="ＭＳ Ｐゴシック" pitchFamily="-103" charset="-128"/>
              <a:ea typeface="ＭＳ Ｐゴシック" pitchFamily="-103" charset="-128"/>
              <a:cs typeface="ＭＳ Ｐゴシック" pitchFamily="-103" charset="-128"/>
            </a:endParaRPr>
          </a:p>
        </p:txBody>
      </p:sp>
      <p:sp>
        <p:nvSpPr>
          <p:cNvPr id="28675" name="Rectangle 5"/>
          <p:cNvSpPr>
            <a:spLocks noChangeArrowheads="1"/>
          </p:cNvSpPr>
          <p:nvPr/>
        </p:nvSpPr>
        <p:spPr bwMode="auto">
          <a:xfrm>
            <a:off x="333375" y="1077913"/>
            <a:ext cx="5778500" cy="4776691"/>
          </a:xfrm>
          <a:prstGeom prst="rect">
            <a:avLst/>
          </a:prstGeom>
          <a:noFill/>
          <a:ln w="9525">
            <a:noFill/>
            <a:miter lim="800000"/>
            <a:headEnd/>
            <a:tailEnd/>
          </a:ln>
        </p:spPr>
        <p:txBody>
          <a:bodyPr>
            <a:prstTxWarp prst="textNoShape">
              <a:avLst/>
            </a:prstTxWarp>
            <a:spAutoFit/>
          </a:bodyPr>
          <a:lstStyle/>
          <a:p>
            <a:pPr marL="171450" indent="-171450">
              <a:spcBef>
                <a:spcPct val="50000"/>
              </a:spcBef>
              <a:buFont typeface="Arial"/>
              <a:buChar char="•"/>
            </a:pPr>
            <a:r>
              <a:rPr lang="en-US" altLang="ja-JP" sz="1200" dirty="0">
                <a:solidFill>
                  <a:schemeClr val="tx2"/>
                </a:solidFill>
                <a:latin typeface="ヒラギノ角ゴ Std W8" pitchFamily="-103" charset="-128"/>
                <a:ea typeface="ヒラギノ角ゴ Std W8" pitchFamily="-103" charset="-128"/>
                <a:cs typeface="ヒラギノ角ゴ Std W8" pitchFamily="-103" charset="-128"/>
              </a:rPr>
              <a:t>NASA</a:t>
            </a:r>
            <a:r>
              <a:rPr lang="ja-JP" altLang="en-US" sz="1200" dirty="0">
                <a:solidFill>
                  <a:schemeClr val="tx2"/>
                </a:solidFill>
              </a:rPr>
              <a:t>が生み出した</a:t>
            </a:r>
            <a:r>
              <a:rPr lang="en-US" altLang="ja-JP" sz="1200" dirty="0">
                <a:solidFill>
                  <a:schemeClr val="tx2"/>
                </a:solidFill>
              </a:rPr>
              <a:t>WBS</a:t>
            </a:r>
            <a:endParaRPr lang="en-US" altLang="ja-JP" sz="1200" dirty="0"/>
          </a:p>
          <a:p>
            <a:pPr marL="628650" lvl="1" indent="-171450">
              <a:lnSpc>
                <a:spcPct val="120000"/>
              </a:lnSpc>
              <a:spcBef>
                <a:spcPct val="50000"/>
              </a:spcBef>
              <a:buFont typeface="Arial"/>
              <a:buChar char="•"/>
            </a:pPr>
            <a:r>
              <a:rPr lang="en-US" altLang="ja-JP" sz="1200" dirty="0">
                <a:latin typeface="ヒラギノ角ゴ Std W8" pitchFamily="-103" charset="-128"/>
                <a:ea typeface="ヒラギノ角ゴ Std W8" pitchFamily="-103" charset="-128"/>
                <a:cs typeface="ヒラギノ角ゴ Std W8" pitchFamily="-103" charset="-128"/>
              </a:rPr>
              <a:t>PMT</a:t>
            </a:r>
            <a:r>
              <a:rPr lang="ja-JP" altLang="en-US" sz="1200" dirty="0"/>
              <a:t>業務モデルは、</a:t>
            </a:r>
            <a:r>
              <a:rPr lang="en-US" altLang="ja-JP" sz="1200" dirty="0"/>
              <a:t>NASA</a:t>
            </a:r>
            <a:r>
              <a:rPr lang="ja-JP" altLang="en-US" sz="1200" dirty="0"/>
              <a:t>がアポロ計画時に編みだした、</a:t>
            </a:r>
            <a:r>
              <a:rPr lang="en-US" altLang="ja-JP" sz="1200" dirty="0">
                <a:latin typeface="ヒラギノ角ゴ Std W8" pitchFamily="-103" charset="-128"/>
                <a:ea typeface="ヒラギノ角ゴ Std W8" pitchFamily="-103" charset="-128"/>
                <a:cs typeface="ヒラギノ角ゴ Std W8" pitchFamily="-103" charset="-128"/>
              </a:rPr>
              <a:t>WBS</a:t>
            </a:r>
            <a:r>
              <a:rPr lang="ja-JP" altLang="en-US" sz="1200" dirty="0">
                <a:latin typeface="ヒラギノ角ゴ Std W8" pitchFamily="-103" charset="-128"/>
                <a:ea typeface="ヒラギノ角ゴ Std W8" pitchFamily="-103" charset="-128"/>
                <a:cs typeface="ヒラギノ角ゴ Std W8" pitchFamily="-103" charset="-128"/>
              </a:rPr>
              <a:t>（</a:t>
            </a:r>
            <a:r>
              <a:rPr lang="en-US" altLang="ja-JP" sz="1200" dirty="0">
                <a:latin typeface="ヒラギノ角ゴ Std W8" pitchFamily="-103" charset="-128"/>
                <a:ea typeface="ヒラギノ角ゴ Std W8" pitchFamily="-103" charset="-128"/>
                <a:cs typeface="ヒラギノ角ゴ Std W8" pitchFamily="-103" charset="-128"/>
              </a:rPr>
              <a:t>Work Breakdown Structure</a:t>
            </a:r>
            <a:r>
              <a:rPr lang="ja-JP" altLang="en-US" sz="1200" dirty="0">
                <a:latin typeface="ヒラギノ角ゴ Std W8" pitchFamily="-103" charset="-128"/>
                <a:ea typeface="ヒラギノ角ゴ Std W8" pitchFamily="-103" charset="-128"/>
                <a:cs typeface="ヒラギノ角ゴ Std W8" pitchFamily="-103" charset="-128"/>
              </a:rPr>
              <a:t>）</a:t>
            </a:r>
            <a:r>
              <a:rPr lang="ja-JP" altLang="en-US" sz="1200" dirty="0"/>
              <a:t>の考えかたを元に考案されています。</a:t>
            </a:r>
            <a:endParaRPr lang="en-US" altLang="ja-JP" sz="1200" dirty="0"/>
          </a:p>
          <a:p>
            <a:pPr marL="1085850" lvl="2" indent="-171450">
              <a:lnSpc>
                <a:spcPct val="120000"/>
              </a:lnSpc>
              <a:spcBef>
                <a:spcPct val="50000"/>
              </a:spcBef>
              <a:buFont typeface="Arial"/>
              <a:buChar char="•"/>
            </a:pPr>
            <a:r>
              <a:rPr lang="ja-JP" altLang="en-US" sz="1200" dirty="0" smtClean="0"/>
              <a:t>テレビ朝日の</a:t>
            </a:r>
            <a:r>
              <a:rPr lang="en-US" altLang="ja-JP" sz="1200" dirty="0" err="1" smtClean="0"/>
              <a:t>InterPlay</a:t>
            </a:r>
            <a:r>
              <a:rPr lang="ja-JP" altLang="en-US" sz="1200" dirty="0" smtClean="0"/>
              <a:t>の考案時は、</a:t>
            </a:r>
            <a:r>
              <a:rPr lang="en-US" altLang="ja-JP" sz="1200" dirty="0" smtClean="0">
                <a:latin typeface="ヒラギノ角ゴ Std W8" pitchFamily="-103" charset="-128"/>
                <a:ea typeface="ヒラギノ角ゴ Std W8" pitchFamily="-103" charset="-128"/>
                <a:cs typeface="ヒラギノ角ゴ Std W8" pitchFamily="-103" charset="-128"/>
              </a:rPr>
              <a:t>PDCA</a:t>
            </a:r>
            <a:r>
              <a:rPr lang="ja-JP" altLang="en-US" sz="1200" dirty="0" smtClean="0"/>
              <a:t>を中心にデバック、改修業務の課題管理、工程管理に挑みました。</a:t>
            </a:r>
            <a:endParaRPr lang="en-US" altLang="ja-JP" sz="1200" dirty="0" smtClean="0"/>
          </a:p>
          <a:p>
            <a:pPr marL="1085850" lvl="2" indent="-171450">
              <a:lnSpc>
                <a:spcPct val="120000"/>
              </a:lnSpc>
              <a:spcBef>
                <a:spcPct val="50000"/>
              </a:spcBef>
              <a:buFont typeface="Arial"/>
              <a:buChar char="•"/>
            </a:pPr>
            <a:r>
              <a:rPr lang="en-US" altLang="ja-JP" sz="1200" dirty="0" smtClean="0"/>
              <a:t>WBS</a:t>
            </a:r>
            <a:r>
              <a:rPr lang="ja-JP" altLang="en-US" sz="1200" dirty="0"/>
              <a:t>はモノ作りや品質を上げるための</a:t>
            </a:r>
            <a:r>
              <a:rPr lang="en-US" altLang="ja-JP" sz="1200" dirty="0" smtClean="0"/>
              <a:t>MOT</a:t>
            </a:r>
            <a:r>
              <a:rPr lang="ja-JP" altLang="en-US" sz="1200" dirty="0" smtClean="0"/>
              <a:t>（</a:t>
            </a:r>
            <a:r>
              <a:rPr lang="en-US" altLang="ja-JP" sz="1200" dirty="0" smtClean="0"/>
              <a:t>Management of Technology</a:t>
            </a:r>
            <a:r>
              <a:rPr lang="ja-JP" altLang="en-US" sz="1200" dirty="0" smtClean="0"/>
              <a:t>）ですが</a:t>
            </a:r>
            <a:r>
              <a:rPr lang="ja-JP" altLang="en-US" sz="1200" dirty="0"/>
              <a:t>、</a:t>
            </a:r>
            <a:r>
              <a:rPr lang="en-US" altLang="ja-JP" sz="1200" dirty="0" err="1"/>
              <a:t>mLog</a:t>
            </a:r>
            <a:r>
              <a:rPr lang="ja-JP" altLang="en-US" sz="1200" dirty="0"/>
              <a:t>は、ホワイトカラーの生産性を上げるためにはどうしたらよいか？をテレビ朝日から受託して考案されました。</a:t>
            </a:r>
            <a:endParaRPr lang="en-US" altLang="ja-JP" sz="1200" dirty="0"/>
          </a:p>
          <a:p>
            <a:pPr marL="1085850" lvl="2" indent="-171450">
              <a:lnSpc>
                <a:spcPct val="120000"/>
              </a:lnSpc>
              <a:spcBef>
                <a:spcPct val="50000"/>
              </a:spcBef>
              <a:buFont typeface="Arial"/>
              <a:buChar char="•"/>
            </a:pPr>
            <a:endParaRPr lang="en-US" altLang="ja-JP" sz="1200" dirty="0"/>
          </a:p>
          <a:p>
            <a:pPr marL="628650" lvl="1" indent="-171450">
              <a:lnSpc>
                <a:spcPct val="120000"/>
              </a:lnSpc>
              <a:spcBef>
                <a:spcPct val="50000"/>
              </a:spcBef>
              <a:buFont typeface="Arial"/>
              <a:buChar char="•"/>
            </a:pPr>
            <a:r>
              <a:rPr lang="en-US" altLang="ja-JP" sz="1200" dirty="0">
                <a:latin typeface="ヒラギノ角ゴ Std W8" pitchFamily="-103" charset="-128"/>
                <a:ea typeface="ヒラギノ角ゴ Std W8" pitchFamily="-103" charset="-128"/>
                <a:cs typeface="ヒラギノ角ゴ Std W8" pitchFamily="-103" charset="-128"/>
              </a:rPr>
              <a:t>PMT</a:t>
            </a:r>
            <a:r>
              <a:rPr lang="ja-JP" altLang="en-US" sz="1200" dirty="0"/>
              <a:t>は、一般企業のホワイトカラーの業務を生産管理的に表してみようと試みました。</a:t>
            </a:r>
            <a:endParaRPr lang="en-US" altLang="ja-JP" sz="1200" dirty="0"/>
          </a:p>
          <a:p>
            <a:pPr marL="628650" lvl="1" indent="-171450">
              <a:lnSpc>
                <a:spcPct val="120000"/>
              </a:lnSpc>
              <a:spcBef>
                <a:spcPct val="50000"/>
              </a:spcBef>
              <a:buFont typeface="Arial"/>
              <a:buChar char="•"/>
            </a:pPr>
            <a:endParaRPr lang="en-US" altLang="ja-JP" sz="1200" dirty="0"/>
          </a:p>
          <a:p>
            <a:pPr marL="1085850" lvl="2" indent="-171450">
              <a:lnSpc>
                <a:spcPct val="120000"/>
              </a:lnSpc>
              <a:spcBef>
                <a:spcPct val="50000"/>
              </a:spcBef>
              <a:buFont typeface="Arial"/>
              <a:buChar char="•"/>
            </a:pPr>
            <a:r>
              <a:rPr lang="en-US" altLang="ja-JP" sz="1200" dirty="0"/>
              <a:t>PMT</a:t>
            </a:r>
            <a:r>
              <a:rPr lang="ja-JP" altLang="en-US" sz="1200" dirty="0"/>
              <a:t>は、汎用的な業務モデルを与え、組織的な分業を可視化できるように与えています。</a:t>
            </a:r>
            <a:endParaRPr lang="en-US" altLang="ja-JP" sz="1200" dirty="0"/>
          </a:p>
          <a:p>
            <a:pPr marL="1085850" lvl="2" indent="-171450">
              <a:lnSpc>
                <a:spcPct val="120000"/>
              </a:lnSpc>
              <a:spcBef>
                <a:spcPct val="50000"/>
              </a:spcBef>
              <a:buFont typeface="Arial"/>
              <a:buChar char="•"/>
            </a:pPr>
            <a:r>
              <a:rPr lang="ja-JP" altLang="en-US" sz="1200" dirty="0"/>
              <a:t>モデル空間にワークフロー、権限、コントロールを構築することを前提にしています。</a:t>
            </a:r>
          </a:p>
        </p:txBody>
      </p:sp>
      <p:sp>
        <p:nvSpPr>
          <p:cNvPr id="28676" name="Rectangle 6"/>
          <p:cNvSpPr>
            <a:spLocks noChangeArrowheads="1"/>
          </p:cNvSpPr>
          <p:nvPr/>
        </p:nvSpPr>
        <p:spPr bwMode="auto">
          <a:xfrm>
            <a:off x="539750" y="254000"/>
            <a:ext cx="5375275" cy="292100"/>
          </a:xfrm>
          <a:prstGeom prst="rect">
            <a:avLst/>
          </a:prstGeom>
          <a:noFill/>
          <a:ln w="9525">
            <a:noFill/>
            <a:miter lim="800000"/>
            <a:headEnd/>
            <a:tailEnd/>
          </a:ln>
        </p:spPr>
        <p:txBody>
          <a:bodyPr>
            <a:prstTxWarp prst="textNoShape">
              <a:avLst/>
            </a:prstTxWarp>
          </a:bodyPr>
          <a:lstStyle/>
          <a:p>
            <a:r>
              <a:rPr lang="en-US" altLang="ja-JP" sz="1400" dirty="0" smtClean="0">
                <a:solidFill>
                  <a:schemeClr val="bg1"/>
                </a:solidFill>
                <a:latin typeface="Arial" pitchFamily="-103" charset="0"/>
                <a:ea typeface="ＭＳ Ｐゴシック" pitchFamily="-103" charset="-128"/>
                <a:cs typeface="ＭＳ Ｐゴシック" pitchFamily="-103" charset="-128"/>
              </a:rPr>
              <a:t>WBS</a:t>
            </a:r>
            <a:r>
              <a:rPr lang="ja-JP" altLang="en-US" sz="1400" dirty="0" smtClean="0">
                <a:solidFill>
                  <a:schemeClr val="bg1"/>
                </a:solidFill>
                <a:latin typeface="Arial" pitchFamily="-103" charset="0"/>
                <a:ea typeface="ＭＳ Ｐゴシック" pitchFamily="-103" charset="-128"/>
                <a:cs typeface="ＭＳ Ｐゴシック" pitchFamily="-103" charset="-128"/>
              </a:rPr>
              <a:t>と</a:t>
            </a:r>
            <a:r>
              <a:rPr lang="en-US" altLang="ja-JP" sz="1400" dirty="0" smtClean="0">
                <a:solidFill>
                  <a:schemeClr val="bg1"/>
                </a:solidFill>
                <a:latin typeface="Arial" pitchFamily="-103" charset="0"/>
                <a:ea typeface="ＭＳ Ｐゴシック" pitchFamily="-103" charset="-128"/>
                <a:cs typeface="ＭＳ Ｐゴシック" pitchFamily="-103" charset="-128"/>
              </a:rPr>
              <a:t>PMT</a:t>
            </a:r>
            <a:endParaRPr lang="en-US" altLang="ja-JP" sz="1600" dirty="0">
              <a:latin typeface="Arial" pitchFamily="-103" charset="0"/>
              <a:ea typeface="ＭＳ Ｐゴシック" pitchFamily="-103" charset="-128"/>
              <a:cs typeface="ＭＳ Ｐゴシック" pitchFamily="-103" charset="-128"/>
            </a:endParaRPr>
          </a:p>
        </p:txBody>
      </p:sp>
      <p:pic>
        <p:nvPicPr>
          <p:cNvPr id="28677" name="Picture 7" descr="LogoColor"/>
          <p:cNvPicPr>
            <a:picLocks noChangeAspect="1" noChangeArrowheads="1"/>
          </p:cNvPicPr>
          <p:nvPr/>
        </p:nvPicPr>
        <p:blipFill>
          <a:blip r:embed="rId2"/>
          <a:srcRect/>
          <a:stretch>
            <a:fillRect/>
          </a:stretch>
        </p:blipFill>
        <p:spPr bwMode="auto">
          <a:xfrm>
            <a:off x="6489700" y="1012825"/>
            <a:ext cx="1209675" cy="752475"/>
          </a:xfrm>
          <a:prstGeom prst="rect">
            <a:avLst/>
          </a:prstGeom>
          <a:noFill/>
          <a:ln w="9525">
            <a:noFill/>
            <a:miter lim="800000"/>
            <a:headEnd/>
            <a:tailEnd/>
          </a:ln>
        </p:spPr>
      </p:pic>
      <p:sp>
        <p:nvSpPr>
          <p:cNvPr id="28678" name="Rectangle 8"/>
          <p:cNvSpPr>
            <a:spLocks noChangeArrowheads="1"/>
          </p:cNvSpPr>
          <p:nvPr/>
        </p:nvSpPr>
        <p:spPr bwMode="auto">
          <a:xfrm>
            <a:off x="6484938" y="1852613"/>
            <a:ext cx="3254375" cy="244475"/>
          </a:xfrm>
          <a:prstGeom prst="rect">
            <a:avLst/>
          </a:prstGeom>
          <a:noFill/>
          <a:ln w="9525">
            <a:noFill/>
            <a:miter lim="800000"/>
            <a:headEnd/>
            <a:tailEnd/>
          </a:ln>
        </p:spPr>
        <p:txBody>
          <a:bodyPr wrap="none">
            <a:prstTxWarp prst="textNoShape">
              <a:avLst/>
            </a:prstTxWarp>
            <a:spAutoFit/>
          </a:bodyPr>
          <a:lstStyle/>
          <a:p>
            <a:r>
              <a:rPr kumimoji="0" lang="en-US" altLang="ja-JP">
                <a:solidFill>
                  <a:srgbClr val="000000"/>
                </a:solidFill>
                <a:latin typeface="Helvetica" pitchFamily="-103" charset="0"/>
                <a:ea typeface="ＭＳ Ｐゴシック" pitchFamily="-103" charset="-128"/>
                <a:cs typeface="ＭＳ Ｐゴシック" pitchFamily="-103" charset="-128"/>
              </a:rPr>
              <a:t>National Aeronautics and Space Administration, NASA</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6083300" y="698500"/>
            <a:ext cx="355600" cy="599440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19461" name="Freeform 5"/>
          <p:cNvSpPr>
            <a:spLocks/>
          </p:cNvSpPr>
          <p:nvPr/>
        </p:nvSpPr>
        <p:spPr bwMode="auto">
          <a:xfrm>
            <a:off x="1096963" y="1308100"/>
            <a:ext cx="6651625" cy="5048250"/>
          </a:xfrm>
          <a:custGeom>
            <a:avLst/>
            <a:gdLst>
              <a:gd name="T0" fmla="*/ 552450 w 4190"/>
              <a:gd name="T1" fmla="*/ 1639888 h 3180"/>
              <a:gd name="T2" fmla="*/ 1646238 w 4190"/>
              <a:gd name="T3" fmla="*/ 490538 h 3180"/>
              <a:gd name="T4" fmla="*/ 2843213 w 4190"/>
              <a:gd name="T5" fmla="*/ 63500 h 3180"/>
              <a:gd name="T6" fmla="*/ 4362450 w 4190"/>
              <a:gd name="T7" fmla="*/ 109538 h 3180"/>
              <a:gd name="T8" fmla="*/ 5289550 w 4190"/>
              <a:gd name="T9" fmla="*/ 582613 h 3180"/>
              <a:gd name="T10" fmla="*/ 5680075 w 4190"/>
              <a:gd name="T11" fmla="*/ 2038350 h 3180"/>
              <a:gd name="T12" fmla="*/ 6513513 w 4190"/>
              <a:gd name="T13" fmla="*/ 3448050 h 3180"/>
              <a:gd name="T14" fmla="*/ 6513513 w 4190"/>
              <a:gd name="T15" fmla="*/ 4049713 h 3180"/>
              <a:gd name="T16" fmla="*/ 5864225 w 4190"/>
              <a:gd name="T17" fmla="*/ 4633913 h 3180"/>
              <a:gd name="T18" fmla="*/ 4521200 w 4190"/>
              <a:gd name="T19" fmla="*/ 4986338 h 3180"/>
              <a:gd name="T20" fmla="*/ 2963863 w 4190"/>
              <a:gd name="T21" fmla="*/ 4976813 h 3180"/>
              <a:gd name="T22" fmla="*/ 1674813 w 4190"/>
              <a:gd name="T23" fmla="*/ 4560888 h 3180"/>
              <a:gd name="T24" fmla="*/ 849313 w 4190"/>
              <a:gd name="T25" fmla="*/ 3614738 h 3180"/>
              <a:gd name="T26" fmla="*/ 552450 w 4190"/>
              <a:gd name="T27" fmla="*/ 2955925 h 3180"/>
              <a:gd name="T28" fmla="*/ 192088 w 4190"/>
              <a:gd name="T29" fmla="*/ 2455863 h 3180"/>
              <a:gd name="T30" fmla="*/ 6350 w 4190"/>
              <a:gd name="T31" fmla="*/ 2168525 h 3180"/>
              <a:gd name="T32" fmla="*/ 228600 w 4190"/>
              <a:gd name="T33" fmla="*/ 1787525 h 3180"/>
              <a:gd name="T34" fmla="*/ 552450 w 4190"/>
              <a:gd name="T35" fmla="*/ 1639888 h 31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90"/>
              <a:gd name="T55" fmla="*/ 0 h 3180"/>
              <a:gd name="T56" fmla="*/ 4190 w 4190"/>
              <a:gd name="T57" fmla="*/ 3180 h 31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90" h="3180">
                <a:moveTo>
                  <a:pt x="348" y="1033"/>
                </a:moveTo>
                <a:cubicBezTo>
                  <a:pt x="497" y="897"/>
                  <a:pt x="797" y="474"/>
                  <a:pt x="1037" y="309"/>
                </a:cubicBezTo>
                <a:cubicBezTo>
                  <a:pt x="1277" y="144"/>
                  <a:pt x="1506" y="80"/>
                  <a:pt x="1791" y="40"/>
                </a:cubicBezTo>
                <a:cubicBezTo>
                  <a:pt x="2076" y="0"/>
                  <a:pt x="2491" y="14"/>
                  <a:pt x="2748" y="69"/>
                </a:cubicBezTo>
                <a:cubicBezTo>
                  <a:pt x="3005" y="124"/>
                  <a:pt x="3194" y="164"/>
                  <a:pt x="3332" y="367"/>
                </a:cubicBezTo>
                <a:cubicBezTo>
                  <a:pt x="3470" y="570"/>
                  <a:pt x="3449" y="983"/>
                  <a:pt x="3578" y="1284"/>
                </a:cubicBezTo>
                <a:cubicBezTo>
                  <a:pt x="3707" y="1585"/>
                  <a:pt x="4016" y="1961"/>
                  <a:pt x="4103" y="2172"/>
                </a:cubicBezTo>
                <a:cubicBezTo>
                  <a:pt x="4190" y="2383"/>
                  <a:pt x="4171" y="2426"/>
                  <a:pt x="4103" y="2551"/>
                </a:cubicBezTo>
                <a:cubicBezTo>
                  <a:pt x="4035" y="2676"/>
                  <a:pt x="3903" y="2821"/>
                  <a:pt x="3694" y="2919"/>
                </a:cubicBezTo>
                <a:cubicBezTo>
                  <a:pt x="3485" y="3017"/>
                  <a:pt x="3152" y="3105"/>
                  <a:pt x="2848" y="3141"/>
                </a:cubicBezTo>
                <a:cubicBezTo>
                  <a:pt x="2544" y="3177"/>
                  <a:pt x="2166" y="3180"/>
                  <a:pt x="1867" y="3135"/>
                </a:cubicBezTo>
                <a:cubicBezTo>
                  <a:pt x="1568" y="3090"/>
                  <a:pt x="1277" y="3016"/>
                  <a:pt x="1055" y="2873"/>
                </a:cubicBezTo>
                <a:cubicBezTo>
                  <a:pt x="833" y="2730"/>
                  <a:pt x="653" y="2445"/>
                  <a:pt x="535" y="2277"/>
                </a:cubicBezTo>
                <a:cubicBezTo>
                  <a:pt x="417" y="2109"/>
                  <a:pt x="417" y="1984"/>
                  <a:pt x="348" y="1862"/>
                </a:cubicBezTo>
                <a:cubicBezTo>
                  <a:pt x="279" y="1740"/>
                  <a:pt x="178" y="1630"/>
                  <a:pt x="121" y="1547"/>
                </a:cubicBezTo>
                <a:cubicBezTo>
                  <a:pt x="64" y="1464"/>
                  <a:pt x="0" y="1436"/>
                  <a:pt x="4" y="1366"/>
                </a:cubicBezTo>
                <a:cubicBezTo>
                  <a:pt x="8" y="1296"/>
                  <a:pt x="87" y="1182"/>
                  <a:pt x="144" y="1126"/>
                </a:cubicBezTo>
                <a:cubicBezTo>
                  <a:pt x="201" y="1070"/>
                  <a:pt x="199" y="1169"/>
                  <a:pt x="348" y="1033"/>
                </a:cubicBezTo>
                <a:close/>
              </a:path>
            </a:pathLst>
          </a:custGeom>
          <a:solidFill>
            <a:schemeClr val="tx2">
              <a:alpha val="20000"/>
            </a:schemeClr>
          </a:solidFill>
          <a:ln w="9525">
            <a:noFill/>
            <a:round/>
            <a:headEnd/>
            <a:tailEnd/>
          </a:ln>
        </p:spPr>
        <p:txBody>
          <a:bodyPr wrap="none" anchor="ctr">
            <a:prstTxWarp prst="textNoShape">
              <a:avLst/>
            </a:prstTxWarp>
          </a:bodyPr>
          <a:lstStyle/>
          <a:p>
            <a:endParaRPr lang="ja-JP" altLang="en-US"/>
          </a:p>
        </p:txBody>
      </p:sp>
      <p:sp>
        <p:nvSpPr>
          <p:cNvPr id="29700" name="Rectangle 6"/>
          <p:cNvSpPr>
            <a:spLocks noChangeArrowheads="1"/>
          </p:cNvSpPr>
          <p:nvPr/>
        </p:nvSpPr>
        <p:spPr bwMode="auto">
          <a:xfrm>
            <a:off x="539750" y="230188"/>
            <a:ext cx="5375275" cy="292100"/>
          </a:xfrm>
          <a:prstGeom prst="rect">
            <a:avLst/>
          </a:prstGeom>
          <a:noFill/>
          <a:ln w="9525">
            <a:noFill/>
            <a:miter lim="800000"/>
            <a:headEnd/>
            <a:tailEnd/>
          </a:ln>
        </p:spPr>
        <p:txBody>
          <a:bodyPr>
            <a:prstTxWarp prst="textNoShape">
              <a:avLst/>
            </a:prstTxWarp>
          </a:bodyPr>
          <a:lstStyle/>
          <a:p>
            <a:r>
              <a:rPr lang="en-US" altLang="ja-JP" sz="1400">
                <a:solidFill>
                  <a:schemeClr val="bg1"/>
                </a:solidFill>
                <a:latin typeface="Arial" pitchFamily="-103" charset="0"/>
                <a:ea typeface="ＭＳ Ｐゴシック" pitchFamily="-103" charset="-128"/>
                <a:cs typeface="ＭＳ Ｐゴシック" pitchFamily="-103" charset="-128"/>
              </a:rPr>
              <a:t>PMT Diagram +PDSA</a:t>
            </a:r>
            <a:endParaRPr lang="en-US" altLang="ja-JP" sz="1600">
              <a:latin typeface="Arial" pitchFamily="-103" charset="0"/>
              <a:ea typeface="ＭＳ Ｐゴシック" pitchFamily="-103" charset="-128"/>
              <a:cs typeface="ＭＳ Ｐゴシック" pitchFamily="-103" charset="-128"/>
            </a:endParaRPr>
          </a:p>
        </p:txBody>
      </p:sp>
      <p:sp>
        <p:nvSpPr>
          <p:cNvPr id="19463" name="AutoShape 7"/>
          <p:cNvSpPr>
            <a:spLocks noChangeArrowheads="1"/>
          </p:cNvSpPr>
          <p:nvPr/>
        </p:nvSpPr>
        <p:spPr bwMode="auto">
          <a:xfrm>
            <a:off x="161925" y="3124200"/>
            <a:ext cx="9480550" cy="685800"/>
          </a:xfrm>
          <a:custGeom>
            <a:avLst/>
            <a:gdLst>
              <a:gd name="T0" fmla="*/ 2147483647 w 21600"/>
              <a:gd name="T1" fmla="*/ 0 h 21600"/>
              <a:gd name="T2" fmla="*/ 0 w 21600"/>
              <a:gd name="T3" fmla="*/ 10887075 h 21600"/>
              <a:gd name="T4" fmla="*/ 2147483647 w 21600"/>
              <a:gd name="T5" fmla="*/ 21774150 h 21600"/>
              <a:gd name="T6" fmla="*/ 2147483647 w 21600"/>
              <a:gd name="T7" fmla="*/ 10887075 h 21600"/>
              <a:gd name="T8" fmla="*/ 0 60000 65536"/>
              <a:gd name="T9" fmla="*/ 0 60000 65536"/>
              <a:gd name="T10" fmla="*/ 0 60000 65536"/>
              <a:gd name="T11" fmla="*/ 0 60000 65536"/>
              <a:gd name="T12" fmla="*/ 3375 w 21600"/>
              <a:gd name="T13" fmla="*/ 8200 h 21600"/>
              <a:gd name="T14" fmla="*/ 21349 w 21600"/>
              <a:gd name="T15" fmla="*/ 13400 h 21600"/>
            </a:gdLst>
            <a:ahLst/>
            <a:cxnLst>
              <a:cxn ang="T8">
                <a:pos x="T0" y="T1"/>
              </a:cxn>
              <a:cxn ang="T9">
                <a:pos x="T2" y="T3"/>
              </a:cxn>
              <a:cxn ang="T10">
                <a:pos x="T4" y="T5"/>
              </a:cxn>
              <a:cxn ang="T11">
                <a:pos x="T6" y="T7"/>
              </a:cxn>
            </a:cxnLst>
            <a:rect l="T12" t="T13" r="T14" b="T15"/>
            <a:pathLst>
              <a:path w="21600" h="21600">
                <a:moveTo>
                  <a:pt x="20559" y="0"/>
                </a:moveTo>
                <a:lnTo>
                  <a:pt x="20559" y="8200"/>
                </a:lnTo>
                <a:lnTo>
                  <a:pt x="3375" y="8200"/>
                </a:lnTo>
                <a:lnTo>
                  <a:pt x="3375" y="13400"/>
                </a:lnTo>
                <a:lnTo>
                  <a:pt x="20559" y="13400"/>
                </a:lnTo>
                <a:lnTo>
                  <a:pt x="20559" y="21600"/>
                </a:lnTo>
                <a:lnTo>
                  <a:pt x="21600" y="10800"/>
                </a:lnTo>
                <a:close/>
              </a:path>
              <a:path w="21600" h="21600">
                <a:moveTo>
                  <a:pt x="1350" y="8200"/>
                </a:moveTo>
                <a:lnTo>
                  <a:pt x="1350" y="13400"/>
                </a:lnTo>
                <a:lnTo>
                  <a:pt x="2700" y="13400"/>
                </a:lnTo>
                <a:lnTo>
                  <a:pt x="2700" y="8200"/>
                </a:lnTo>
                <a:close/>
              </a:path>
              <a:path w="21600" h="21600">
                <a:moveTo>
                  <a:pt x="0" y="8200"/>
                </a:moveTo>
                <a:lnTo>
                  <a:pt x="0" y="13400"/>
                </a:lnTo>
                <a:lnTo>
                  <a:pt x="675" y="13400"/>
                </a:lnTo>
                <a:lnTo>
                  <a:pt x="675" y="8200"/>
                </a:lnTo>
                <a:close/>
              </a:path>
            </a:pathLst>
          </a:custGeom>
          <a:solidFill>
            <a:schemeClr val="hlink">
              <a:alpha val="50195"/>
            </a:schemeClr>
          </a:solidFill>
          <a:ln w="9525">
            <a:solidFill>
              <a:schemeClr val="tx1"/>
            </a:solidFill>
            <a:miter lim="800000"/>
            <a:headEnd/>
            <a:tailEnd/>
          </a:ln>
        </p:spPr>
        <p:txBody>
          <a:bodyPr wrap="none" anchor="ctr">
            <a:prstTxWarp prst="textNoShape">
              <a:avLst/>
            </a:prstTxWarp>
          </a:bodyPr>
          <a:lstStyle/>
          <a:p>
            <a:endParaRPr lang="ja-JP" altLang="en-US"/>
          </a:p>
        </p:txBody>
      </p:sp>
      <p:sp>
        <p:nvSpPr>
          <p:cNvPr id="19464" name="Oval 8"/>
          <p:cNvSpPr>
            <a:spLocks noChangeArrowheads="1"/>
          </p:cNvSpPr>
          <p:nvPr/>
        </p:nvSpPr>
        <p:spPr bwMode="auto">
          <a:xfrm>
            <a:off x="2286000" y="3962400"/>
            <a:ext cx="5334000" cy="2286000"/>
          </a:xfrm>
          <a:prstGeom prst="ellipse">
            <a:avLst/>
          </a:prstGeom>
          <a:solidFill>
            <a:srgbClr val="D6F0FF">
              <a:alpha val="39999"/>
            </a:srgbClr>
          </a:solidFill>
          <a:ln w="9525">
            <a:noFill/>
            <a:round/>
            <a:headEnd/>
            <a:tailEnd/>
          </a:ln>
        </p:spPr>
        <p:txBody>
          <a:bodyPr wrap="none" anchor="ctr">
            <a:prstTxWarp prst="textNoShape">
              <a:avLst/>
            </a:prstTxWarp>
          </a:bodyPr>
          <a:lstStyle/>
          <a:p>
            <a:endParaRPr lang="ja-JP" altLang="en-US"/>
          </a:p>
        </p:txBody>
      </p:sp>
      <p:sp>
        <p:nvSpPr>
          <p:cNvPr id="19465" name="Oval 9"/>
          <p:cNvSpPr>
            <a:spLocks noChangeArrowheads="1"/>
          </p:cNvSpPr>
          <p:nvPr/>
        </p:nvSpPr>
        <p:spPr bwMode="auto">
          <a:xfrm>
            <a:off x="1676400" y="3276600"/>
            <a:ext cx="4343400" cy="1752600"/>
          </a:xfrm>
          <a:prstGeom prst="ellipse">
            <a:avLst/>
          </a:prstGeom>
          <a:solidFill>
            <a:srgbClr val="D6F0FF">
              <a:alpha val="63136"/>
            </a:srgbClr>
          </a:solidFill>
          <a:ln w="9525">
            <a:noFill/>
            <a:round/>
            <a:headEnd/>
            <a:tailEnd/>
          </a:ln>
        </p:spPr>
        <p:txBody>
          <a:bodyPr wrap="none" anchor="ctr">
            <a:prstTxWarp prst="textNoShape">
              <a:avLst/>
            </a:prstTxWarp>
          </a:bodyPr>
          <a:lstStyle/>
          <a:p>
            <a:endParaRPr lang="ja-JP" altLang="en-US"/>
          </a:p>
        </p:txBody>
      </p:sp>
      <p:sp>
        <p:nvSpPr>
          <p:cNvPr id="19466" name="Oval 10"/>
          <p:cNvSpPr>
            <a:spLocks noChangeArrowheads="1"/>
          </p:cNvSpPr>
          <p:nvPr/>
        </p:nvSpPr>
        <p:spPr bwMode="auto">
          <a:xfrm>
            <a:off x="1295400" y="2743200"/>
            <a:ext cx="3124200" cy="1524000"/>
          </a:xfrm>
          <a:prstGeom prst="ellipse">
            <a:avLst/>
          </a:prstGeom>
          <a:solidFill>
            <a:srgbClr val="D6F0FF"/>
          </a:solidFill>
          <a:ln w="9525">
            <a:noFill/>
            <a:round/>
            <a:headEnd/>
            <a:tailEnd/>
          </a:ln>
        </p:spPr>
        <p:txBody>
          <a:bodyPr wrap="none" anchor="ctr">
            <a:prstTxWarp prst="textNoShape">
              <a:avLst/>
            </a:prstTxWarp>
          </a:bodyPr>
          <a:lstStyle/>
          <a:p>
            <a:endParaRPr lang="ja-JP" altLang="en-US"/>
          </a:p>
        </p:txBody>
      </p:sp>
      <p:sp>
        <p:nvSpPr>
          <p:cNvPr id="19467" name="Oval 11"/>
          <p:cNvSpPr>
            <a:spLocks noChangeArrowheads="1"/>
          </p:cNvSpPr>
          <p:nvPr/>
        </p:nvSpPr>
        <p:spPr bwMode="auto">
          <a:xfrm>
            <a:off x="2057400" y="32385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MP</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68" name="Oval 12"/>
          <p:cNvSpPr>
            <a:spLocks noChangeArrowheads="1"/>
          </p:cNvSpPr>
          <p:nvPr/>
        </p:nvSpPr>
        <p:spPr bwMode="auto">
          <a:xfrm>
            <a:off x="2895600" y="44196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M</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69" name="Oval 13"/>
          <p:cNvSpPr>
            <a:spLocks noChangeArrowheads="1"/>
          </p:cNvSpPr>
          <p:nvPr/>
        </p:nvSpPr>
        <p:spPr bwMode="auto">
          <a:xfrm>
            <a:off x="3200400" y="51816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T</a:t>
            </a:r>
          </a:p>
        </p:txBody>
      </p:sp>
      <p:sp>
        <p:nvSpPr>
          <p:cNvPr id="19470" name="Oval 14"/>
          <p:cNvSpPr>
            <a:spLocks noChangeArrowheads="1"/>
          </p:cNvSpPr>
          <p:nvPr/>
        </p:nvSpPr>
        <p:spPr bwMode="auto">
          <a:xfrm>
            <a:off x="3810000" y="53340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T</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71" name="Oval 15"/>
          <p:cNvSpPr>
            <a:spLocks noChangeArrowheads="1"/>
          </p:cNvSpPr>
          <p:nvPr/>
        </p:nvSpPr>
        <p:spPr bwMode="auto">
          <a:xfrm>
            <a:off x="4419600" y="54864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T</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72" name="Oval 16"/>
          <p:cNvSpPr>
            <a:spLocks noChangeArrowheads="1"/>
          </p:cNvSpPr>
          <p:nvPr/>
        </p:nvSpPr>
        <p:spPr bwMode="auto">
          <a:xfrm>
            <a:off x="5257800" y="51816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T</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73" name="Oval 17"/>
          <p:cNvSpPr>
            <a:spLocks noChangeArrowheads="1"/>
          </p:cNvSpPr>
          <p:nvPr/>
        </p:nvSpPr>
        <p:spPr bwMode="auto">
          <a:xfrm>
            <a:off x="6248400" y="4432300"/>
            <a:ext cx="381000" cy="381000"/>
          </a:xfrm>
          <a:prstGeom prst="ellipse">
            <a:avLst/>
          </a:prstGeom>
          <a:solidFill>
            <a:srgbClr val="F00B08"/>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T</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74" name="Oval 18"/>
          <p:cNvSpPr>
            <a:spLocks noChangeArrowheads="1"/>
          </p:cNvSpPr>
          <p:nvPr/>
        </p:nvSpPr>
        <p:spPr bwMode="auto">
          <a:xfrm>
            <a:off x="6172200" y="5118100"/>
            <a:ext cx="381000" cy="381000"/>
          </a:xfrm>
          <a:prstGeom prst="ellipse">
            <a:avLst/>
          </a:prstGeom>
          <a:solidFill>
            <a:srgbClr val="F00B08"/>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T</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75" name="Oval 19"/>
          <p:cNvSpPr>
            <a:spLocks noChangeArrowheads="1"/>
          </p:cNvSpPr>
          <p:nvPr/>
        </p:nvSpPr>
        <p:spPr bwMode="auto">
          <a:xfrm>
            <a:off x="5257800" y="57912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T</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76" name="Oval 20"/>
          <p:cNvSpPr>
            <a:spLocks noChangeArrowheads="1"/>
          </p:cNvSpPr>
          <p:nvPr/>
        </p:nvSpPr>
        <p:spPr bwMode="auto">
          <a:xfrm>
            <a:off x="3657600" y="43434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M</a:t>
            </a:r>
          </a:p>
        </p:txBody>
      </p:sp>
      <p:sp>
        <p:nvSpPr>
          <p:cNvPr id="19477" name="Oval 21"/>
          <p:cNvSpPr>
            <a:spLocks noChangeArrowheads="1"/>
          </p:cNvSpPr>
          <p:nvPr/>
        </p:nvSpPr>
        <p:spPr bwMode="auto">
          <a:xfrm>
            <a:off x="4381500" y="4191000"/>
            <a:ext cx="381000" cy="381000"/>
          </a:xfrm>
          <a:prstGeom prst="ellipse">
            <a:avLst/>
          </a:prstGeom>
          <a:solidFill>
            <a:srgbClr val="FF0074"/>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M</a:t>
            </a:r>
          </a:p>
        </p:txBody>
      </p:sp>
      <p:sp>
        <p:nvSpPr>
          <p:cNvPr id="19478" name="Oval 22"/>
          <p:cNvSpPr>
            <a:spLocks noChangeArrowheads="1"/>
          </p:cNvSpPr>
          <p:nvPr/>
        </p:nvSpPr>
        <p:spPr bwMode="auto">
          <a:xfrm>
            <a:off x="5181600" y="3810000"/>
            <a:ext cx="381000" cy="381000"/>
          </a:xfrm>
          <a:prstGeom prst="ellipse">
            <a:avLst/>
          </a:prstGeom>
          <a:solidFill>
            <a:srgbClr val="F00B08"/>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M</a:t>
            </a:r>
          </a:p>
        </p:txBody>
      </p:sp>
      <p:sp>
        <p:nvSpPr>
          <p:cNvPr id="19479" name="Oval 23"/>
          <p:cNvSpPr>
            <a:spLocks noChangeArrowheads="1"/>
          </p:cNvSpPr>
          <p:nvPr/>
        </p:nvSpPr>
        <p:spPr bwMode="auto">
          <a:xfrm>
            <a:off x="2819400" y="3429000"/>
            <a:ext cx="381000" cy="381000"/>
          </a:xfrm>
          <a:prstGeom prst="ellipse">
            <a:avLst/>
          </a:prstGeom>
          <a:solidFill>
            <a:srgbClr val="F96403"/>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P</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cxnSp>
        <p:nvCxnSpPr>
          <p:cNvPr id="19480" name="AutoShape 24"/>
          <p:cNvCxnSpPr>
            <a:cxnSpLocks noChangeShapeType="1"/>
            <a:stCxn id="19467" idx="5"/>
            <a:endCxn id="19468" idx="1"/>
          </p:cNvCxnSpPr>
          <p:nvPr/>
        </p:nvCxnSpPr>
        <p:spPr bwMode="auto">
          <a:xfrm>
            <a:off x="2382838" y="3563938"/>
            <a:ext cx="568325" cy="911225"/>
          </a:xfrm>
          <a:prstGeom prst="straightConnector1">
            <a:avLst/>
          </a:prstGeom>
          <a:noFill/>
          <a:ln w="9525">
            <a:solidFill>
              <a:schemeClr val="tx1"/>
            </a:solidFill>
            <a:round/>
            <a:headEnd/>
            <a:tailEnd type="triangle" w="med" len="med"/>
          </a:ln>
        </p:spPr>
      </p:cxnSp>
      <p:cxnSp>
        <p:nvCxnSpPr>
          <p:cNvPr id="19481" name="AutoShape 25"/>
          <p:cNvCxnSpPr>
            <a:cxnSpLocks noChangeShapeType="1"/>
            <a:stCxn id="19468" idx="4"/>
            <a:endCxn id="19469" idx="0"/>
          </p:cNvCxnSpPr>
          <p:nvPr/>
        </p:nvCxnSpPr>
        <p:spPr bwMode="auto">
          <a:xfrm>
            <a:off x="3086100" y="4800600"/>
            <a:ext cx="304800" cy="381000"/>
          </a:xfrm>
          <a:prstGeom prst="straightConnector1">
            <a:avLst/>
          </a:prstGeom>
          <a:noFill/>
          <a:ln w="9525">
            <a:solidFill>
              <a:schemeClr val="tx1"/>
            </a:solidFill>
            <a:round/>
            <a:headEnd/>
            <a:tailEnd type="triangle" w="med" len="med"/>
          </a:ln>
        </p:spPr>
      </p:cxnSp>
      <p:cxnSp>
        <p:nvCxnSpPr>
          <p:cNvPr id="19482" name="AutoShape 26"/>
          <p:cNvCxnSpPr>
            <a:cxnSpLocks noChangeShapeType="1"/>
            <a:stCxn id="19468" idx="5"/>
            <a:endCxn id="19470" idx="0"/>
          </p:cNvCxnSpPr>
          <p:nvPr/>
        </p:nvCxnSpPr>
        <p:spPr bwMode="auto">
          <a:xfrm>
            <a:off x="3221038" y="4745038"/>
            <a:ext cx="779462" cy="588962"/>
          </a:xfrm>
          <a:prstGeom prst="straightConnector1">
            <a:avLst/>
          </a:prstGeom>
          <a:noFill/>
          <a:ln w="9525">
            <a:solidFill>
              <a:schemeClr val="tx1"/>
            </a:solidFill>
            <a:round/>
            <a:headEnd/>
            <a:tailEnd type="triangle" w="med" len="med"/>
          </a:ln>
        </p:spPr>
      </p:cxnSp>
      <p:cxnSp>
        <p:nvCxnSpPr>
          <p:cNvPr id="19483" name="AutoShape 27"/>
          <p:cNvCxnSpPr>
            <a:cxnSpLocks noChangeShapeType="1"/>
            <a:stCxn id="19468" idx="6"/>
            <a:endCxn id="19471" idx="0"/>
          </p:cNvCxnSpPr>
          <p:nvPr/>
        </p:nvCxnSpPr>
        <p:spPr bwMode="auto">
          <a:xfrm>
            <a:off x="3276600" y="4610100"/>
            <a:ext cx="1333500" cy="876300"/>
          </a:xfrm>
          <a:prstGeom prst="straightConnector1">
            <a:avLst/>
          </a:prstGeom>
          <a:noFill/>
          <a:ln w="9525">
            <a:solidFill>
              <a:schemeClr val="tx1"/>
            </a:solidFill>
            <a:round/>
            <a:headEnd/>
            <a:tailEnd type="triangle" w="med" len="med"/>
          </a:ln>
        </p:spPr>
      </p:cxnSp>
      <p:cxnSp>
        <p:nvCxnSpPr>
          <p:cNvPr id="19484" name="AutoShape 28"/>
          <p:cNvCxnSpPr>
            <a:cxnSpLocks noChangeShapeType="1"/>
            <a:stCxn id="19468" idx="7"/>
            <a:endCxn id="19476" idx="2"/>
          </p:cNvCxnSpPr>
          <p:nvPr/>
        </p:nvCxnSpPr>
        <p:spPr bwMode="auto">
          <a:xfrm>
            <a:off x="3221038" y="4475163"/>
            <a:ext cx="436562" cy="58737"/>
          </a:xfrm>
          <a:prstGeom prst="straightConnector1">
            <a:avLst/>
          </a:prstGeom>
          <a:noFill/>
          <a:ln w="9525">
            <a:solidFill>
              <a:schemeClr val="tx1"/>
            </a:solidFill>
            <a:round/>
            <a:headEnd/>
            <a:tailEnd type="triangle" w="med" len="med"/>
          </a:ln>
        </p:spPr>
      </p:cxnSp>
      <p:cxnSp>
        <p:nvCxnSpPr>
          <p:cNvPr id="19485" name="AutoShape 29"/>
          <p:cNvCxnSpPr>
            <a:cxnSpLocks noChangeShapeType="1"/>
            <a:stCxn id="19476" idx="5"/>
            <a:endCxn id="19475" idx="0"/>
          </p:cNvCxnSpPr>
          <p:nvPr/>
        </p:nvCxnSpPr>
        <p:spPr bwMode="auto">
          <a:xfrm>
            <a:off x="3983038" y="4668838"/>
            <a:ext cx="1465262" cy="1122362"/>
          </a:xfrm>
          <a:prstGeom prst="straightConnector1">
            <a:avLst/>
          </a:prstGeom>
          <a:noFill/>
          <a:ln w="9525">
            <a:solidFill>
              <a:schemeClr val="tx1"/>
            </a:solidFill>
            <a:round/>
            <a:headEnd/>
            <a:tailEnd type="triangle" w="med" len="med"/>
          </a:ln>
        </p:spPr>
      </p:cxnSp>
      <p:cxnSp>
        <p:nvCxnSpPr>
          <p:cNvPr id="19486" name="AutoShape 30"/>
          <p:cNvCxnSpPr>
            <a:cxnSpLocks noChangeShapeType="1"/>
            <a:stCxn id="19476" idx="6"/>
            <a:endCxn id="19472" idx="0"/>
          </p:cNvCxnSpPr>
          <p:nvPr/>
        </p:nvCxnSpPr>
        <p:spPr bwMode="auto">
          <a:xfrm>
            <a:off x="4038600" y="4533900"/>
            <a:ext cx="1409700" cy="647700"/>
          </a:xfrm>
          <a:prstGeom prst="straightConnector1">
            <a:avLst/>
          </a:prstGeom>
          <a:noFill/>
          <a:ln w="9525">
            <a:solidFill>
              <a:schemeClr val="tx1"/>
            </a:solidFill>
            <a:round/>
            <a:headEnd/>
            <a:tailEnd type="triangle" w="med" len="med"/>
          </a:ln>
        </p:spPr>
      </p:cxnSp>
      <p:cxnSp>
        <p:nvCxnSpPr>
          <p:cNvPr id="19487" name="AutoShape 31"/>
          <p:cNvCxnSpPr>
            <a:cxnSpLocks noChangeShapeType="1"/>
            <a:stCxn id="19476" idx="7"/>
            <a:endCxn id="19477" idx="3"/>
          </p:cNvCxnSpPr>
          <p:nvPr/>
        </p:nvCxnSpPr>
        <p:spPr bwMode="auto">
          <a:xfrm>
            <a:off x="3983038" y="4398963"/>
            <a:ext cx="454025" cy="117475"/>
          </a:xfrm>
          <a:prstGeom prst="straightConnector1">
            <a:avLst/>
          </a:prstGeom>
          <a:noFill/>
          <a:ln w="9525">
            <a:solidFill>
              <a:schemeClr val="tx1"/>
            </a:solidFill>
            <a:round/>
            <a:headEnd/>
            <a:tailEnd type="triangle" w="med" len="med"/>
          </a:ln>
        </p:spPr>
      </p:cxnSp>
      <p:cxnSp>
        <p:nvCxnSpPr>
          <p:cNvPr id="19488" name="AutoShape 32"/>
          <p:cNvCxnSpPr>
            <a:cxnSpLocks noChangeShapeType="1"/>
            <a:stCxn id="19476" idx="1"/>
            <a:endCxn id="19479" idx="5"/>
          </p:cNvCxnSpPr>
          <p:nvPr/>
        </p:nvCxnSpPr>
        <p:spPr bwMode="auto">
          <a:xfrm flipH="1" flipV="1">
            <a:off x="3144838" y="3754438"/>
            <a:ext cx="568325" cy="644525"/>
          </a:xfrm>
          <a:prstGeom prst="straightConnector1">
            <a:avLst/>
          </a:prstGeom>
          <a:noFill/>
          <a:ln w="9525">
            <a:solidFill>
              <a:schemeClr val="tx1"/>
            </a:solidFill>
            <a:round/>
            <a:headEnd/>
            <a:tailEnd type="triangle" w="med" len="med"/>
          </a:ln>
        </p:spPr>
      </p:cxnSp>
      <p:cxnSp>
        <p:nvCxnSpPr>
          <p:cNvPr id="19489" name="AutoShape 33"/>
          <p:cNvCxnSpPr>
            <a:cxnSpLocks noChangeShapeType="1"/>
            <a:stCxn id="19477" idx="1"/>
            <a:endCxn id="19529" idx="5"/>
          </p:cNvCxnSpPr>
          <p:nvPr/>
        </p:nvCxnSpPr>
        <p:spPr bwMode="auto">
          <a:xfrm flipH="1" flipV="1">
            <a:off x="4008438" y="3436938"/>
            <a:ext cx="428625" cy="809625"/>
          </a:xfrm>
          <a:prstGeom prst="straightConnector1">
            <a:avLst/>
          </a:prstGeom>
          <a:noFill/>
          <a:ln w="9525">
            <a:solidFill>
              <a:schemeClr val="tx1"/>
            </a:solidFill>
            <a:round/>
            <a:headEnd/>
            <a:tailEnd type="triangle" w="med" len="med"/>
          </a:ln>
        </p:spPr>
      </p:cxnSp>
      <p:cxnSp>
        <p:nvCxnSpPr>
          <p:cNvPr id="19490" name="AutoShape 34"/>
          <p:cNvCxnSpPr>
            <a:cxnSpLocks noChangeShapeType="1"/>
            <a:endCxn id="19478" idx="1"/>
          </p:cNvCxnSpPr>
          <p:nvPr/>
        </p:nvCxnSpPr>
        <p:spPr bwMode="auto">
          <a:xfrm>
            <a:off x="3983038" y="3294063"/>
            <a:ext cx="1254125" cy="571500"/>
          </a:xfrm>
          <a:prstGeom prst="straightConnector1">
            <a:avLst/>
          </a:prstGeom>
          <a:noFill/>
          <a:ln w="9525">
            <a:solidFill>
              <a:schemeClr val="tx1"/>
            </a:solidFill>
            <a:round/>
            <a:headEnd/>
            <a:tailEnd type="triangle" w="med" len="med"/>
          </a:ln>
        </p:spPr>
      </p:cxnSp>
      <p:cxnSp>
        <p:nvCxnSpPr>
          <p:cNvPr id="19491" name="AutoShape 35"/>
          <p:cNvCxnSpPr>
            <a:cxnSpLocks noChangeShapeType="1"/>
            <a:stCxn id="19478" idx="5"/>
            <a:endCxn id="19474" idx="1"/>
          </p:cNvCxnSpPr>
          <p:nvPr/>
        </p:nvCxnSpPr>
        <p:spPr bwMode="auto">
          <a:xfrm>
            <a:off x="5507038" y="4135438"/>
            <a:ext cx="720725" cy="1038225"/>
          </a:xfrm>
          <a:prstGeom prst="straightConnector1">
            <a:avLst/>
          </a:prstGeom>
          <a:noFill/>
          <a:ln w="9525">
            <a:solidFill>
              <a:schemeClr val="tx1"/>
            </a:solidFill>
            <a:round/>
            <a:headEnd/>
            <a:tailEnd type="triangle" w="med" len="med"/>
          </a:ln>
        </p:spPr>
      </p:cxnSp>
      <p:cxnSp>
        <p:nvCxnSpPr>
          <p:cNvPr id="19492" name="AutoShape 36"/>
          <p:cNvCxnSpPr>
            <a:cxnSpLocks noChangeShapeType="1"/>
            <a:stCxn id="19478" idx="6"/>
            <a:endCxn id="19473" idx="0"/>
          </p:cNvCxnSpPr>
          <p:nvPr/>
        </p:nvCxnSpPr>
        <p:spPr bwMode="auto">
          <a:xfrm>
            <a:off x="5562600" y="4000500"/>
            <a:ext cx="876300" cy="431800"/>
          </a:xfrm>
          <a:prstGeom prst="straightConnector1">
            <a:avLst/>
          </a:prstGeom>
          <a:noFill/>
          <a:ln w="9525">
            <a:solidFill>
              <a:schemeClr val="tx1"/>
            </a:solidFill>
            <a:round/>
            <a:headEnd/>
            <a:tailEnd type="triangle" w="med" len="med"/>
          </a:ln>
        </p:spPr>
      </p:cxnSp>
      <p:sp>
        <p:nvSpPr>
          <p:cNvPr id="19493" name="Oval 37"/>
          <p:cNvSpPr>
            <a:spLocks noChangeArrowheads="1"/>
          </p:cNvSpPr>
          <p:nvPr/>
        </p:nvSpPr>
        <p:spPr bwMode="auto">
          <a:xfrm>
            <a:off x="4953000" y="4267200"/>
            <a:ext cx="381000" cy="381000"/>
          </a:xfrm>
          <a:prstGeom prst="ellipse">
            <a:avLst/>
          </a:prstGeom>
          <a:solidFill>
            <a:srgbClr val="F96403"/>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M</a:t>
            </a:r>
          </a:p>
        </p:txBody>
      </p:sp>
      <p:cxnSp>
        <p:nvCxnSpPr>
          <p:cNvPr id="19494" name="AutoShape 38"/>
          <p:cNvCxnSpPr>
            <a:cxnSpLocks noChangeShapeType="1"/>
            <a:stCxn id="19479" idx="6"/>
            <a:endCxn id="19493" idx="1"/>
          </p:cNvCxnSpPr>
          <p:nvPr/>
        </p:nvCxnSpPr>
        <p:spPr bwMode="auto">
          <a:xfrm>
            <a:off x="3200400" y="3619500"/>
            <a:ext cx="1808163" cy="703263"/>
          </a:xfrm>
          <a:prstGeom prst="straightConnector1">
            <a:avLst/>
          </a:prstGeom>
          <a:noFill/>
          <a:ln w="9525">
            <a:solidFill>
              <a:schemeClr val="tx1"/>
            </a:solidFill>
            <a:round/>
            <a:headEnd/>
            <a:tailEnd type="triangle" w="med" len="med"/>
          </a:ln>
        </p:spPr>
      </p:cxnSp>
      <p:sp>
        <p:nvSpPr>
          <p:cNvPr id="19495" name="Oval 39"/>
          <p:cNvSpPr>
            <a:spLocks noChangeArrowheads="1"/>
          </p:cNvSpPr>
          <p:nvPr/>
        </p:nvSpPr>
        <p:spPr bwMode="auto">
          <a:xfrm>
            <a:off x="5562600" y="4800600"/>
            <a:ext cx="381000" cy="381000"/>
          </a:xfrm>
          <a:prstGeom prst="ellipse">
            <a:avLst/>
          </a:prstGeom>
          <a:solidFill>
            <a:srgbClr val="F96403"/>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T</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cxnSp>
        <p:nvCxnSpPr>
          <p:cNvPr id="19496" name="AutoShape 40"/>
          <p:cNvCxnSpPr>
            <a:cxnSpLocks noChangeShapeType="1"/>
            <a:stCxn id="19493" idx="5"/>
            <a:endCxn id="19495" idx="1"/>
          </p:cNvCxnSpPr>
          <p:nvPr/>
        </p:nvCxnSpPr>
        <p:spPr bwMode="auto">
          <a:xfrm>
            <a:off x="5278438" y="4592638"/>
            <a:ext cx="339725" cy="263525"/>
          </a:xfrm>
          <a:prstGeom prst="straightConnector1">
            <a:avLst/>
          </a:prstGeom>
          <a:noFill/>
          <a:ln w="9525">
            <a:solidFill>
              <a:schemeClr val="tx1"/>
            </a:solidFill>
            <a:round/>
            <a:headEnd/>
            <a:tailEnd type="triangle" w="med" len="med"/>
          </a:ln>
        </p:spPr>
      </p:cxnSp>
      <p:sp>
        <p:nvSpPr>
          <p:cNvPr id="19497" name="Oval 41"/>
          <p:cNvSpPr>
            <a:spLocks noChangeArrowheads="1"/>
          </p:cNvSpPr>
          <p:nvPr/>
        </p:nvSpPr>
        <p:spPr bwMode="auto">
          <a:xfrm>
            <a:off x="2743200" y="1447800"/>
            <a:ext cx="3505200" cy="1219200"/>
          </a:xfrm>
          <a:prstGeom prst="ellipse">
            <a:avLst/>
          </a:prstGeom>
          <a:solidFill>
            <a:schemeClr val="bg1"/>
          </a:solidFill>
          <a:ln w="9525">
            <a:no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ja-JP" altLang="en-US"/>
          </a:p>
        </p:txBody>
      </p:sp>
      <p:sp>
        <p:nvSpPr>
          <p:cNvPr id="19498" name="Oval 42"/>
          <p:cNvSpPr>
            <a:spLocks noChangeArrowheads="1"/>
          </p:cNvSpPr>
          <p:nvPr/>
        </p:nvSpPr>
        <p:spPr bwMode="auto">
          <a:xfrm>
            <a:off x="3200400" y="1981200"/>
            <a:ext cx="381000" cy="381000"/>
          </a:xfrm>
          <a:prstGeom prst="ellipse">
            <a:avLst/>
          </a:prstGeom>
          <a:solidFill>
            <a:schemeClr val="accent2"/>
          </a:solidFill>
          <a:ln w="9525">
            <a:noFill/>
            <a:round/>
            <a:headEnd/>
            <a:tailEnd/>
          </a:ln>
          <a:effectLst>
            <a:outerShdw blurRad="63500" dist="38099" dir="2700000" algn="ctr" rotWithShape="0">
              <a:srgbClr val="000000">
                <a:alpha val="35001"/>
              </a:srgbClr>
            </a:outerShdw>
          </a:effectLst>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P</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499" name="Oval 43"/>
          <p:cNvSpPr>
            <a:spLocks noChangeArrowheads="1"/>
          </p:cNvSpPr>
          <p:nvPr/>
        </p:nvSpPr>
        <p:spPr bwMode="auto">
          <a:xfrm>
            <a:off x="4002088" y="1676400"/>
            <a:ext cx="381000" cy="381000"/>
          </a:xfrm>
          <a:prstGeom prst="ellipse">
            <a:avLst/>
          </a:prstGeom>
          <a:solidFill>
            <a:srgbClr val="3333CC"/>
          </a:solidFill>
          <a:ln w="9525">
            <a:noFill/>
            <a:round/>
            <a:headEnd/>
            <a:tailEnd/>
          </a:ln>
          <a:effectLst>
            <a:outerShdw blurRad="63500" dist="38099" dir="2700000" algn="ctr" rotWithShape="0">
              <a:srgbClr val="000000">
                <a:alpha val="35001"/>
              </a:srgbClr>
            </a:outerShdw>
          </a:effectLst>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D</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500" name="Oval 44"/>
          <p:cNvSpPr>
            <a:spLocks noChangeArrowheads="1"/>
          </p:cNvSpPr>
          <p:nvPr/>
        </p:nvSpPr>
        <p:spPr bwMode="auto">
          <a:xfrm>
            <a:off x="4800600" y="1600200"/>
            <a:ext cx="381000" cy="381000"/>
          </a:xfrm>
          <a:prstGeom prst="ellipse">
            <a:avLst/>
          </a:prstGeom>
          <a:solidFill>
            <a:srgbClr val="3333CC"/>
          </a:solidFill>
          <a:ln w="9525">
            <a:noFill/>
            <a:round/>
            <a:headEnd/>
            <a:tailEnd/>
          </a:ln>
          <a:effectLst>
            <a:outerShdw blurRad="63500" dist="38099" dir="2700000" algn="ctr" rotWithShape="0">
              <a:srgbClr val="000000">
                <a:alpha val="35001"/>
              </a:srgbClr>
            </a:outerShdw>
          </a:effectLst>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S</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19501" name="Oval 45"/>
          <p:cNvSpPr>
            <a:spLocks noChangeArrowheads="1"/>
          </p:cNvSpPr>
          <p:nvPr/>
        </p:nvSpPr>
        <p:spPr bwMode="auto">
          <a:xfrm>
            <a:off x="5562600" y="1905000"/>
            <a:ext cx="381000" cy="381000"/>
          </a:xfrm>
          <a:prstGeom prst="ellipse">
            <a:avLst/>
          </a:prstGeom>
          <a:solidFill>
            <a:srgbClr val="3333CC"/>
          </a:solidFill>
          <a:ln w="9525">
            <a:noFill/>
            <a:round/>
            <a:headEnd/>
            <a:tailEnd/>
          </a:ln>
          <a:effectLst>
            <a:outerShdw blurRad="63500" dist="38099" dir="2700000" algn="ctr" rotWithShape="0">
              <a:srgbClr val="000000">
                <a:alpha val="35001"/>
              </a:srgbClr>
            </a:outerShdw>
          </a:effectLst>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A</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cxnSp>
        <p:nvCxnSpPr>
          <p:cNvPr id="19502" name="AutoShape 46"/>
          <p:cNvCxnSpPr>
            <a:cxnSpLocks noChangeShapeType="1"/>
            <a:stCxn id="19498" idx="6"/>
            <a:endCxn id="19499" idx="2"/>
          </p:cNvCxnSpPr>
          <p:nvPr/>
        </p:nvCxnSpPr>
        <p:spPr bwMode="auto">
          <a:xfrm flipV="1">
            <a:off x="3581400" y="1866900"/>
            <a:ext cx="420688" cy="304800"/>
          </a:xfrm>
          <a:prstGeom prst="curvedConnector3">
            <a:avLst>
              <a:gd name="adj1" fmla="val 49810"/>
            </a:avLst>
          </a:prstGeom>
          <a:noFill/>
          <a:ln w="9525">
            <a:solidFill>
              <a:schemeClr val="tx1"/>
            </a:solidFill>
            <a:round/>
            <a:headEnd/>
            <a:tailEnd type="triangle" w="med" len="med"/>
          </a:ln>
        </p:spPr>
      </p:cxnSp>
      <p:cxnSp>
        <p:nvCxnSpPr>
          <p:cNvPr id="19503" name="AutoShape 47"/>
          <p:cNvCxnSpPr>
            <a:cxnSpLocks noChangeShapeType="1"/>
            <a:stCxn id="19499" idx="6"/>
            <a:endCxn id="19500" idx="2"/>
          </p:cNvCxnSpPr>
          <p:nvPr/>
        </p:nvCxnSpPr>
        <p:spPr bwMode="auto">
          <a:xfrm flipV="1">
            <a:off x="4383088" y="1790700"/>
            <a:ext cx="417512" cy="76200"/>
          </a:xfrm>
          <a:prstGeom prst="curvedConnector3">
            <a:avLst>
              <a:gd name="adj1" fmla="val 49810"/>
            </a:avLst>
          </a:prstGeom>
          <a:noFill/>
          <a:ln w="9525">
            <a:solidFill>
              <a:schemeClr val="tx1"/>
            </a:solidFill>
            <a:round/>
            <a:headEnd/>
            <a:tailEnd type="triangle" w="med" len="med"/>
          </a:ln>
        </p:spPr>
      </p:cxnSp>
      <p:cxnSp>
        <p:nvCxnSpPr>
          <p:cNvPr id="19504" name="AutoShape 48"/>
          <p:cNvCxnSpPr>
            <a:cxnSpLocks noChangeShapeType="1"/>
            <a:stCxn id="19500" idx="6"/>
            <a:endCxn id="19501" idx="2"/>
          </p:cNvCxnSpPr>
          <p:nvPr/>
        </p:nvCxnSpPr>
        <p:spPr bwMode="auto">
          <a:xfrm>
            <a:off x="5181600" y="1790700"/>
            <a:ext cx="381000" cy="304800"/>
          </a:xfrm>
          <a:prstGeom prst="curvedConnector3">
            <a:avLst>
              <a:gd name="adj1" fmla="val 50000"/>
            </a:avLst>
          </a:prstGeom>
          <a:noFill/>
          <a:ln w="9525">
            <a:solidFill>
              <a:schemeClr val="tx1"/>
            </a:solidFill>
            <a:round/>
            <a:headEnd/>
            <a:tailEnd type="triangle" w="med" len="med"/>
          </a:ln>
        </p:spPr>
      </p:cxnSp>
      <p:cxnSp>
        <p:nvCxnSpPr>
          <p:cNvPr id="19505" name="AutoShape 49"/>
          <p:cNvCxnSpPr>
            <a:cxnSpLocks noChangeShapeType="1"/>
            <a:stCxn id="19497" idx="2"/>
            <a:endCxn id="19467" idx="0"/>
          </p:cNvCxnSpPr>
          <p:nvPr/>
        </p:nvCxnSpPr>
        <p:spPr bwMode="auto">
          <a:xfrm rot="10800000" flipV="1">
            <a:off x="2247900" y="2057400"/>
            <a:ext cx="495300" cy="1181100"/>
          </a:xfrm>
          <a:prstGeom prst="curvedConnector2">
            <a:avLst/>
          </a:prstGeom>
          <a:noFill/>
          <a:ln w="9525">
            <a:solidFill>
              <a:schemeClr val="tx1"/>
            </a:solidFill>
            <a:round/>
            <a:headEnd/>
            <a:tailEnd type="triangle" w="med" len="med"/>
          </a:ln>
        </p:spPr>
      </p:cxnSp>
      <p:cxnSp>
        <p:nvCxnSpPr>
          <p:cNvPr id="19506" name="AutoShape 50"/>
          <p:cNvCxnSpPr>
            <a:cxnSpLocks noChangeShapeType="1"/>
            <a:stCxn id="19497" idx="4"/>
            <a:endCxn id="19468" idx="1"/>
          </p:cNvCxnSpPr>
          <p:nvPr/>
        </p:nvCxnSpPr>
        <p:spPr bwMode="auto">
          <a:xfrm rot="5400000">
            <a:off x="2819400" y="2798763"/>
            <a:ext cx="1808163" cy="1544637"/>
          </a:xfrm>
          <a:prstGeom prst="curvedConnector3">
            <a:avLst>
              <a:gd name="adj1" fmla="val 48463"/>
            </a:avLst>
          </a:prstGeom>
          <a:noFill/>
          <a:ln w="9525">
            <a:solidFill>
              <a:schemeClr val="tx1"/>
            </a:solidFill>
            <a:round/>
            <a:headEnd/>
            <a:tailEnd type="triangle" w="med" len="med"/>
          </a:ln>
        </p:spPr>
      </p:cxnSp>
      <p:cxnSp>
        <p:nvCxnSpPr>
          <p:cNvPr id="19507" name="AutoShape 51"/>
          <p:cNvCxnSpPr>
            <a:cxnSpLocks noChangeShapeType="1"/>
            <a:stCxn id="19499" idx="4"/>
            <a:endCxn id="19476" idx="0"/>
          </p:cNvCxnSpPr>
          <p:nvPr/>
        </p:nvCxnSpPr>
        <p:spPr bwMode="auto">
          <a:xfrm rot="5400000">
            <a:off x="2877344" y="3028156"/>
            <a:ext cx="2286000" cy="344488"/>
          </a:xfrm>
          <a:prstGeom prst="curvedConnector3">
            <a:avLst>
              <a:gd name="adj1" fmla="val 85481"/>
            </a:avLst>
          </a:prstGeom>
          <a:noFill/>
          <a:ln w="9525">
            <a:solidFill>
              <a:schemeClr val="tx1"/>
            </a:solidFill>
            <a:round/>
            <a:headEnd/>
            <a:tailEnd type="triangle" w="med" len="med"/>
          </a:ln>
        </p:spPr>
      </p:cxnSp>
      <p:cxnSp>
        <p:nvCxnSpPr>
          <p:cNvPr id="19508" name="AutoShape 52"/>
          <p:cNvCxnSpPr>
            <a:cxnSpLocks noChangeShapeType="1"/>
            <a:stCxn id="19500" idx="4"/>
            <a:endCxn id="19477" idx="0"/>
          </p:cNvCxnSpPr>
          <p:nvPr/>
        </p:nvCxnSpPr>
        <p:spPr bwMode="auto">
          <a:xfrm rot="5400000">
            <a:off x="3676650" y="2876550"/>
            <a:ext cx="2209800" cy="419100"/>
          </a:xfrm>
          <a:prstGeom prst="curvedConnector3">
            <a:avLst>
              <a:gd name="adj1" fmla="val 50000"/>
            </a:avLst>
          </a:prstGeom>
          <a:noFill/>
          <a:ln w="9525">
            <a:solidFill>
              <a:schemeClr val="tx1"/>
            </a:solidFill>
            <a:round/>
            <a:headEnd/>
            <a:tailEnd type="triangle" w="med" len="med"/>
          </a:ln>
        </p:spPr>
      </p:cxnSp>
      <p:cxnSp>
        <p:nvCxnSpPr>
          <p:cNvPr id="19509" name="AutoShape 53"/>
          <p:cNvCxnSpPr>
            <a:cxnSpLocks noChangeShapeType="1"/>
            <a:stCxn id="19501" idx="3"/>
            <a:endCxn id="19479" idx="7"/>
          </p:cNvCxnSpPr>
          <p:nvPr/>
        </p:nvCxnSpPr>
        <p:spPr bwMode="auto">
          <a:xfrm rot="5400000">
            <a:off x="3754438" y="1620838"/>
            <a:ext cx="1254125" cy="2473325"/>
          </a:xfrm>
          <a:prstGeom prst="curvedConnector3">
            <a:avLst>
              <a:gd name="adj1" fmla="val 50000"/>
            </a:avLst>
          </a:prstGeom>
          <a:noFill/>
          <a:ln w="9525">
            <a:solidFill>
              <a:schemeClr val="tx1"/>
            </a:solidFill>
            <a:round/>
            <a:headEnd/>
            <a:tailEnd type="triangle" w="med" len="med"/>
          </a:ln>
        </p:spPr>
      </p:cxnSp>
      <p:cxnSp>
        <p:nvCxnSpPr>
          <p:cNvPr id="19510" name="AutoShape 54"/>
          <p:cNvCxnSpPr>
            <a:cxnSpLocks noChangeShapeType="1"/>
            <a:stCxn id="19467" idx="6"/>
            <a:endCxn id="19479" idx="2"/>
          </p:cNvCxnSpPr>
          <p:nvPr/>
        </p:nvCxnSpPr>
        <p:spPr bwMode="auto">
          <a:xfrm>
            <a:off x="2438400" y="3429000"/>
            <a:ext cx="381000" cy="190500"/>
          </a:xfrm>
          <a:prstGeom prst="curvedConnector3">
            <a:avLst>
              <a:gd name="adj1" fmla="val 50000"/>
            </a:avLst>
          </a:prstGeom>
          <a:noFill/>
          <a:ln w="9525">
            <a:solidFill>
              <a:schemeClr val="tx1"/>
            </a:solidFill>
            <a:round/>
            <a:headEnd/>
            <a:tailEnd type="triangle" w="med" len="med"/>
          </a:ln>
        </p:spPr>
      </p:cxnSp>
      <p:cxnSp>
        <p:nvCxnSpPr>
          <p:cNvPr id="19511" name="AutoShape 55"/>
          <p:cNvCxnSpPr>
            <a:cxnSpLocks noChangeShapeType="1"/>
            <a:stCxn id="19479" idx="7"/>
            <a:endCxn id="19529" idx="2"/>
          </p:cNvCxnSpPr>
          <p:nvPr/>
        </p:nvCxnSpPr>
        <p:spPr bwMode="auto">
          <a:xfrm rot="-5400000">
            <a:off x="3322637" y="3124201"/>
            <a:ext cx="182563" cy="538162"/>
          </a:xfrm>
          <a:prstGeom prst="curvedConnector2">
            <a:avLst/>
          </a:prstGeom>
          <a:noFill/>
          <a:ln w="9525">
            <a:solidFill>
              <a:schemeClr val="tx1"/>
            </a:solidFill>
            <a:round/>
            <a:headEnd/>
            <a:tailEnd type="triangle" w="med" len="med"/>
          </a:ln>
        </p:spPr>
      </p:cxnSp>
      <p:grpSp>
        <p:nvGrpSpPr>
          <p:cNvPr id="2" name="Group 56"/>
          <p:cNvGrpSpPr>
            <a:grpSpLocks/>
          </p:cNvGrpSpPr>
          <p:nvPr/>
        </p:nvGrpSpPr>
        <p:grpSpPr bwMode="auto">
          <a:xfrm>
            <a:off x="5638800" y="714375"/>
            <a:ext cx="838200" cy="1066800"/>
            <a:chOff x="3552" y="450"/>
            <a:chExt cx="528" cy="672"/>
          </a:xfrm>
        </p:grpSpPr>
        <p:sp>
          <p:nvSpPr>
            <p:cNvPr id="29763" name="AutoShape 57"/>
            <p:cNvSpPr>
              <a:spLocks noChangeArrowheads="1"/>
            </p:cNvSpPr>
            <p:nvPr/>
          </p:nvSpPr>
          <p:spPr bwMode="auto">
            <a:xfrm flipH="1">
              <a:off x="3564" y="738"/>
              <a:ext cx="48" cy="144"/>
            </a:xfrm>
            <a:prstGeom prst="rtTriangle">
              <a:avLst/>
            </a:prstGeom>
            <a:solidFill>
              <a:schemeClr val="hlink"/>
            </a:solidFill>
            <a:ln w="9525">
              <a:solidFill>
                <a:schemeClr val="tx1"/>
              </a:solidFill>
              <a:miter lim="800000"/>
              <a:headEnd/>
              <a:tailEnd/>
            </a:ln>
          </p:spPr>
          <p:txBody>
            <a:bodyPr wrap="none" anchor="ctr">
              <a:prstTxWarp prst="textNoShape">
                <a:avLst/>
              </a:prstTxWarp>
            </a:bodyPr>
            <a:lstStyle/>
            <a:p>
              <a:endParaRPr lang="ja-JP" altLang="en-US"/>
            </a:p>
          </p:txBody>
        </p:sp>
        <p:sp>
          <p:nvSpPr>
            <p:cNvPr id="29764" name="AutoShape 58"/>
            <p:cNvSpPr>
              <a:spLocks noChangeArrowheads="1"/>
            </p:cNvSpPr>
            <p:nvPr/>
          </p:nvSpPr>
          <p:spPr bwMode="auto">
            <a:xfrm>
              <a:off x="3552" y="738"/>
              <a:ext cx="384" cy="384"/>
            </a:xfrm>
            <a:prstGeom prst="triangle">
              <a:avLst>
                <a:gd name="adj" fmla="val 50000"/>
              </a:avLst>
            </a:prstGeom>
            <a:solidFill>
              <a:schemeClr val="hlink"/>
            </a:solidFill>
            <a:ln w="9525">
              <a:solidFill>
                <a:schemeClr val="tx1"/>
              </a:solidFill>
              <a:miter lim="800000"/>
              <a:headEnd/>
              <a:tailEnd/>
            </a:ln>
          </p:spPr>
          <p:txBody>
            <a:bodyPr wrap="none" anchor="ctr">
              <a:prstTxWarp prst="textNoShape">
                <a:avLst/>
              </a:prstTxWarp>
            </a:bodyPr>
            <a:lstStyle/>
            <a:p>
              <a:endParaRPr lang="ja-JP" altLang="en-US"/>
            </a:p>
          </p:txBody>
        </p:sp>
        <p:sp>
          <p:nvSpPr>
            <p:cNvPr id="29765" name="Oval 59"/>
            <p:cNvSpPr>
              <a:spLocks noChangeArrowheads="1"/>
            </p:cNvSpPr>
            <p:nvPr/>
          </p:nvSpPr>
          <p:spPr bwMode="auto">
            <a:xfrm>
              <a:off x="3600" y="594"/>
              <a:ext cx="288" cy="384"/>
            </a:xfrm>
            <a:prstGeom prst="ellipse">
              <a:avLst/>
            </a:prstGeom>
            <a:solidFill>
              <a:schemeClr val="hlink"/>
            </a:solidFill>
            <a:ln w="9525">
              <a:solidFill>
                <a:schemeClr val="tx1"/>
              </a:solidFill>
              <a:round/>
              <a:headEnd/>
              <a:tailEnd/>
            </a:ln>
          </p:spPr>
          <p:txBody>
            <a:bodyPr wrap="none" anchor="ctr">
              <a:prstTxWarp prst="textNoShape">
                <a:avLst/>
              </a:prstTxWarp>
            </a:bodyPr>
            <a:lstStyle/>
            <a:p>
              <a:endParaRPr lang="ja-JP" altLang="en-US"/>
            </a:p>
          </p:txBody>
        </p:sp>
        <p:sp>
          <p:nvSpPr>
            <p:cNvPr id="29766" name="Oval 60"/>
            <p:cNvSpPr>
              <a:spLocks noChangeArrowheads="1"/>
            </p:cNvSpPr>
            <p:nvPr/>
          </p:nvSpPr>
          <p:spPr bwMode="auto">
            <a:xfrm>
              <a:off x="3648" y="738"/>
              <a:ext cx="48" cy="48"/>
            </a:xfrm>
            <a:prstGeom prst="ellipse">
              <a:avLst/>
            </a:prstGeom>
            <a:solidFill>
              <a:schemeClr val="tx2"/>
            </a:solidFill>
            <a:ln w="9525">
              <a:solidFill>
                <a:schemeClr val="tx1"/>
              </a:solidFill>
              <a:round/>
              <a:headEnd/>
              <a:tailEnd/>
            </a:ln>
          </p:spPr>
          <p:txBody>
            <a:bodyPr wrap="none" anchor="ctr">
              <a:prstTxWarp prst="textNoShape">
                <a:avLst/>
              </a:prstTxWarp>
            </a:bodyPr>
            <a:lstStyle/>
            <a:p>
              <a:endParaRPr lang="ja-JP" altLang="en-US"/>
            </a:p>
          </p:txBody>
        </p:sp>
        <p:sp>
          <p:nvSpPr>
            <p:cNvPr id="29767" name="AutoShape 61"/>
            <p:cNvSpPr>
              <a:spLocks noChangeArrowheads="1"/>
            </p:cNvSpPr>
            <p:nvPr/>
          </p:nvSpPr>
          <p:spPr bwMode="auto">
            <a:xfrm>
              <a:off x="3792" y="450"/>
              <a:ext cx="288" cy="288"/>
            </a:xfrm>
            <a:prstGeom prst="cloudCallout">
              <a:avLst>
                <a:gd name="adj1" fmla="val -43750"/>
                <a:gd name="adj2" fmla="val 70000"/>
              </a:avLst>
            </a:prstGeom>
            <a:solidFill>
              <a:schemeClr val="hlink"/>
            </a:solidFill>
            <a:ln w="9525">
              <a:solidFill>
                <a:schemeClr val="tx1"/>
              </a:solidFill>
              <a:round/>
              <a:headEnd/>
              <a:tailEnd/>
            </a:ln>
          </p:spPr>
          <p:txBody>
            <a:bodyPr wrap="none" anchor="ctr">
              <a:prstTxWarp prst="textNoShape">
                <a:avLst/>
              </a:prstTxWarp>
            </a:bodyPr>
            <a:lstStyle/>
            <a:p>
              <a:pPr algn="ctr"/>
              <a:r>
                <a:rPr lang="en-US" altLang="ja-JP" sz="1800">
                  <a:latin typeface="Arial" pitchFamily="-103" charset="0"/>
                  <a:ea typeface="ＭＳ Ｐゴシック" pitchFamily="-103" charset="-128"/>
                  <a:cs typeface="ＭＳ Ｐゴシック" pitchFamily="-103" charset="-128"/>
                </a:rPr>
                <a:t>?</a:t>
              </a:r>
              <a:endParaRPr lang="en-US" altLang="ja-JP" sz="2400">
                <a:latin typeface="Arial" pitchFamily="-103" charset="0"/>
                <a:ea typeface="ＭＳ Ｐゴシック" pitchFamily="-103" charset="-128"/>
                <a:cs typeface="ＭＳ Ｐゴシック" pitchFamily="-103" charset="-128"/>
              </a:endParaRPr>
            </a:p>
          </p:txBody>
        </p:sp>
      </p:grpSp>
      <p:sp>
        <p:nvSpPr>
          <p:cNvPr id="19518" name="AutoShape 62"/>
          <p:cNvSpPr>
            <a:spLocks noChangeArrowheads="1"/>
          </p:cNvSpPr>
          <p:nvPr/>
        </p:nvSpPr>
        <p:spPr bwMode="auto">
          <a:xfrm>
            <a:off x="6667500" y="1457325"/>
            <a:ext cx="1447800" cy="3124200"/>
          </a:xfrm>
          <a:prstGeom prst="foldedCorner">
            <a:avLst>
              <a:gd name="adj" fmla="val 12500"/>
            </a:avLst>
          </a:prstGeom>
          <a:solidFill>
            <a:srgbClr val="DDDDDD"/>
          </a:solidFill>
          <a:ln w="9525">
            <a:solidFill>
              <a:schemeClr val="tx1"/>
            </a:solidFill>
            <a:round/>
            <a:headEnd/>
            <a:tailEnd/>
          </a:ln>
        </p:spPr>
        <p:txBody>
          <a:bodyPr wrap="none" anchor="ctr">
            <a:prstTxWarp prst="textNoShape">
              <a:avLst/>
            </a:prstTxWarp>
          </a:bodyPr>
          <a:lstStyle/>
          <a:p>
            <a:r>
              <a:rPr lang="en-US" altLang="ja-JP" sz="1600">
                <a:latin typeface="Arial" pitchFamily="-103" charset="0"/>
                <a:ea typeface="ＭＳ Ｐゴシック" pitchFamily="-103" charset="-128"/>
                <a:cs typeface="ＭＳ Ｐゴシック" pitchFamily="-103" charset="-128"/>
              </a:rPr>
              <a:t>P</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D</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S</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A</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p:txBody>
      </p:sp>
      <p:cxnSp>
        <p:nvCxnSpPr>
          <p:cNvPr id="19519" name="AutoShape 63"/>
          <p:cNvCxnSpPr>
            <a:cxnSpLocks noChangeShapeType="1"/>
            <a:stCxn id="19497" idx="6"/>
            <a:endCxn id="19518" idx="1"/>
          </p:cNvCxnSpPr>
          <p:nvPr/>
        </p:nvCxnSpPr>
        <p:spPr bwMode="auto">
          <a:xfrm>
            <a:off x="6248400" y="2057400"/>
            <a:ext cx="419100" cy="962025"/>
          </a:xfrm>
          <a:prstGeom prst="curvedConnector3">
            <a:avLst>
              <a:gd name="adj1" fmla="val 50000"/>
            </a:avLst>
          </a:prstGeom>
          <a:noFill/>
          <a:ln w="9525">
            <a:solidFill>
              <a:schemeClr val="tx1"/>
            </a:solidFill>
            <a:round/>
            <a:headEnd/>
            <a:tailEnd type="triangle" w="med" len="med"/>
          </a:ln>
        </p:spPr>
      </p:cxnSp>
      <p:sp>
        <p:nvSpPr>
          <p:cNvPr id="19520" name="Text Box 64"/>
          <p:cNvSpPr txBox="1">
            <a:spLocks noChangeArrowheads="1"/>
          </p:cNvSpPr>
          <p:nvPr/>
        </p:nvSpPr>
        <p:spPr bwMode="auto">
          <a:xfrm>
            <a:off x="2955925" y="1666875"/>
            <a:ext cx="946150" cy="274638"/>
          </a:xfrm>
          <a:prstGeom prst="rect">
            <a:avLst/>
          </a:prstGeom>
          <a:noFill/>
          <a:ln w="9525">
            <a:noFill/>
            <a:miter lim="800000"/>
            <a:headEnd/>
            <a:tailEnd/>
          </a:ln>
        </p:spPr>
        <p:txBody>
          <a:bodyPr wrap="none">
            <a:prstTxWarp prst="textNoShape">
              <a:avLst/>
            </a:prstTxWarp>
            <a:spAutoFit/>
          </a:bodyPr>
          <a:lstStyle/>
          <a:p>
            <a:r>
              <a:rPr lang="ja-JP" altLang="en-US" sz="1200">
                <a:latin typeface="Arial" pitchFamily="-103" charset="0"/>
              </a:rPr>
              <a:t>思考モデル</a:t>
            </a:r>
            <a:endParaRPr lang="ja-JP" altLang="en-US" sz="1800">
              <a:latin typeface="Arial" pitchFamily="-103" charset="0"/>
              <a:ea typeface="ＭＳ Ｐゴシック" pitchFamily="-103" charset="-128"/>
              <a:cs typeface="ＭＳ Ｐゴシック" pitchFamily="-103" charset="-128"/>
            </a:endParaRPr>
          </a:p>
        </p:txBody>
      </p:sp>
      <p:sp>
        <p:nvSpPr>
          <p:cNvPr id="19521" name="Text Box 65"/>
          <p:cNvSpPr txBox="1">
            <a:spLocks noChangeArrowheads="1"/>
          </p:cNvSpPr>
          <p:nvPr/>
        </p:nvSpPr>
        <p:spPr bwMode="auto">
          <a:xfrm>
            <a:off x="2239963" y="2822575"/>
            <a:ext cx="946150" cy="274638"/>
          </a:xfrm>
          <a:prstGeom prst="rect">
            <a:avLst/>
          </a:prstGeom>
          <a:noFill/>
          <a:ln w="9525">
            <a:noFill/>
            <a:miter lim="800000"/>
            <a:headEnd/>
            <a:tailEnd/>
          </a:ln>
        </p:spPr>
        <p:txBody>
          <a:bodyPr wrap="none">
            <a:prstTxWarp prst="textNoShape">
              <a:avLst/>
            </a:prstTxWarp>
            <a:spAutoFit/>
          </a:bodyPr>
          <a:lstStyle/>
          <a:p>
            <a:r>
              <a:rPr lang="ja-JP" altLang="en-US" sz="1200">
                <a:latin typeface="Arial" pitchFamily="-103" charset="0"/>
              </a:rPr>
              <a:t>業務モデル</a:t>
            </a:r>
            <a:endParaRPr lang="ja-JP" altLang="en-US" sz="1800">
              <a:latin typeface="Arial" pitchFamily="-103" charset="0"/>
              <a:ea typeface="ＭＳ Ｐゴシック" pitchFamily="-103" charset="-128"/>
              <a:cs typeface="ＭＳ Ｐゴシック" pitchFamily="-103" charset="-128"/>
            </a:endParaRPr>
          </a:p>
        </p:txBody>
      </p:sp>
      <p:sp>
        <p:nvSpPr>
          <p:cNvPr id="19522" name="AutoShape 66"/>
          <p:cNvSpPr>
            <a:spLocks noChangeArrowheads="1"/>
          </p:cNvSpPr>
          <p:nvPr/>
        </p:nvSpPr>
        <p:spPr bwMode="auto">
          <a:xfrm>
            <a:off x="7010400" y="1778000"/>
            <a:ext cx="1447800" cy="3124200"/>
          </a:xfrm>
          <a:prstGeom prst="foldedCorner">
            <a:avLst>
              <a:gd name="adj" fmla="val 12500"/>
            </a:avLst>
          </a:prstGeom>
          <a:solidFill>
            <a:srgbClr val="F3F3F3"/>
          </a:solidFill>
          <a:ln w="9525">
            <a:solidFill>
              <a:schemeClr val="tx1"/>
            </a:solidFill>
            <a:round/>
            <a:headEnd/>
            <a:tailEnd/>
          </a:ln>
        </p:spPr>
        <p:txBody>
          <a:bodyPr wrap="none" anchor="ctr">
            <a:prstTxWarp prst="textNoShape">
              <a:avLst/>
            </a:prstTxWarp>
          </a:bodyPr>
          <a:lstStyle/>
          <a:p>
            <a:r>
              <a:rPr lang="en-US" altLang="ja-JP" sz="1600">
                <a:latin typeface="Arial" pitchFamily="-103" charset="0"/>
                <a:ea typeface="ＭＳ Ｐゴシック" pitchFamily="-103" charset="-128"/>
                <a:cs typeface="ＭＳ Ｐゴシック" pitchFamily="-103" charset="-128"/>
              </a:rPr>
              <a:t>P</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D</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S</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A</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p:txBody>
      </p:sp>
      <p:sp>
        <p:nvSpPr>
          <p:cNvPr id="19523" name="AutoShape 67"/>
          <p:cNvSpPr>
            <a:spLocks noChangeArrowheads="1"/>
          </p:cNvSpPr>
          <p:nvPr/>
        </p:nvSpPr>
        <p:spPr bwMode="auto">
          <a:xfrm>
            <a:off x="7377113" y="2111375"/>
            <a:ext cx="1447800" cy="3124200"/>
          </a:xfrm>
          <a:prstGeom prst="foldedCorner">
            <a:avLst>
              <a:gd name="adj" fmla="val 12500"/>
            </a:avLst>
          </a:prstGeom>
          <a:solidFill>
            <a:srgbClr val="FFFFFF"/>
          </a:solidFill>
          <a:ln w="9525">
            <a:solidFill>
              <a:schemeClr val="tx1"/>
            </a:solidFill>
            <a:round/>
            <a:headEnd/>
            <a:tailEnd/>
          </a:ln>
        </p:spPr>
        <p:txBody>
          <a:bodyPr wrap="none" anchor="ctr">
            <a:prstTxWarp prst="textNoShape">
              <a:avLst/>
            </a:prstTxWarp>
          </a:bodyPr>
          <a:lstStyle/>
          <a:p>
            <a:r>
              <a:rPr lang="en-US" altLang="ja-JP" sz="1600">
                <a:latin typeface="Arial" pitchFamily="-103" charset="0"/>
                <a:ea typeface="ＭＳ Ｐゴシック" pitchFamily="-103" charset="-128"/>
                <a:cs typeface="ＭＳ Ｐゴシック" pitchFamily="-103" charset="-128"/>
              </a:rPr>
              <a:t>P</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D</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S</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endParaRPr lang="en-US" altLang="ja-JP" sz="1600">
              <a:latin typeface="Arial" pitchFamily="-103" charset="0"/>
              <a:ea typeface="ＭＳ Ｐゴシック" pitchFamily="-103" charset="-128"/>
              <a:cs typeface="ＭＳ Ｐゴシック" pitchFamily="-103" charset="-128"/>
            </a:endParaRPr>
          </a:p>
          <a:p>
            <a:r>
              <a:rPr lang="en-US" altLang="ja-JP" sz="1600">
                <a:latin typeface="Arial" pitchFamily="-103" charset="0"/>
                <a:ea typeface="ＭＳ Ｐゴシック" pitchFamily="-103" charset="-128"/>
                <a:cs typeface="ＭＳ Ｐゴシック" pitchFamily="-103" charset="-128"/>
              </a:rPr>
              <a:t>A</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a:p>
            <a:r>
              <a:rPr lang="en-US" altLang="ja-JP">
                <a:latin typeface="Arial" pitchFamily="-103" charset="0"/>
                <a:ea typeface="ＭＳ Ｐゴシック" pitchFamily="-103" charset="-128"/>
                <a:cs typeface="ＭＳ Ｐゴシック" pitchFamily="-103" charset="-128"/>
              </a:rPr>
              <a:t>----------------------</a:t>
            </a:r>
          </a:p>
        </p:txBody>
      </p:sp>
      <p:cxnSp>
        <p:nvCxnSpPr>
          <p:cNvPr id="19524" name="AutoShape 68"/>
          <p:cNvCxnSpPr>
            <a:cxnSpLocks noChangeShapeType="1"/>
            <a:stCxn id="29765" idx="1"/>
            <a:endCxn id="19497" idx="0"/>
          </p:cNvCxnSpPr>
          <p:nvPr/>
        </p:nvCxnSpPr>
        <p:spPr bwMode="auto">
          <a:xfrm rot="-5400000" flipH="1" flipV="1">
            <a:off x="4930775" y="596900"/>
            <a:ext cx="415925" cy="1285875"/>
          </a:xfrm>
          <a:prstGeom prst="curvedConnector3">
            <a:avLst>
              <a:gd name="adj1" fmla="val -76338"/>
            </a:avLst>
          </a:prstGeom>
          <a:noFill/>
          <a:ln w="9525">
            <a:solidFill>
              <a:schemeClr val="tx1"/>
            </a:solidFill>
            <a:round/>
            <a:headEnd/>
            <a:tailEnd type="triangle" w="med" len="med"/>
          </a:ln>
        </p:spPr>
      </p:cxnSp>
      <p:sp>
        <p:nvSpPr>
          <p:cNvPr id="19525" name="Text Box 69"/>
          <p:cNvSpPr txBox="1">
            <a:spLocks noChangeArrowheads="1"/>
          </p:cNvSpPr>
          <p:nvPr/>
        </p:nvSpPr>
        <p:spPr bwMode="auto">
          <a:xfrm>
            <a:off x="5776913" y="3314700"/>
            <a:ext cx="488950" cy="274638"/>
          </a:xfrm>
          <a:prstGeom prst="rect">
            <a:avLst/>
          </a:prstGeom>
          <a:noFill/>
          <a:ln w="9525">
            <a:noFill/>
            <a:miter lim="800000"/>
            <a:headEnd/>
            <a:tailEnd/>
          </a:ln>
        </p:spPr>
        <p:txBody>
          <a:bodyPr wrap="none">
            <a:prstTxWarp prst="textNoShape">
              <a:avLst/>
            </a:prstTxWarp>
            <a:spAutoFit/>
          </a:bodyPr>
          <a:lstStyle/>
          <a:p>
            <a:r>
              <a:rPr lang="ja-JP" altLang="en-US" sz="1200" b="1">
                <a:latin typeface="Arial" pitchFamily="-103" charset="0"/>
              </a:rPr>
              <a:t>時間</a:t>
            </a:r>
            <a:endParaRPr lang="ja-JP" altLang="en-US" sz="2400" b="1">
              <a:latin typeface="Arial" pitchFamily="-103" charset="0"/>
              <a:ea typeface="ＭＳ Ｐゴシック" pitchFamily="-103" charset="-128"/>
              <a:cs typeface="ＭＳ Ｐゴシック" pitchFamily="-103" charset="-128"/>
            </a:endParaRPr>
          </a:p>
        </p:txBody>
      </p:sp>
      <p:sp>
        <p:nvSpPr>
          <p:cNvPr id="19526" name="AutoShape 70"/>
          <p:cNvSpPr>
            <a:spLocks noChangeArrowheads="1"/>
          </p:cNvSpPr>
          <p:nvPr/>
        </p:nvSpPr>
        <p:spPr bwMode="auto">
          <a:xfrm>
            <a:off x="896938" y="1168400"/>
            <a:ext cx="468312" cy="4545013"/>
          </a:xfrm>
          <a:prstGeom prst="upDownArrowCallout">
            <a:avLst>
              <a:gd name="adj1" fmla="val 16667"/>
              <a:gd name="adj2" fmla="val 25000"/>
              <a:gd name="adj3" fmla="val 57557"/>
              <a:gd name="adj4" fmla="val 46639"/>
            </a:avLst>
          </a:prstGeom>
          <a:solidFill>
            <a:schemeClr val="hlink"/>
          </a:solidFill>
          <a:ln w="9525">
            <a:solidFill>
              <a:schemeClr val="tx1"/>
            </a:solidFill>
            <a:miter lim="800000"/>
            <a:headEnd/>
            <a:tailEnd/>
          </a:ln>
        </p:spPr>
        <p:txBody>
          <a:bodyPr vert="eaVert" wrap="none" anchor="ctr">
            <a:prstTxWarp prst="textNoShape">
              <a:avLst/>
            </a:prstTxWarp>
            <a:spAutoFit/>
          </a:bodyPr>
          <a:lstStyle/>
          <a:p>
            <a:pPr algn="ctr"/>
            <a:r>
              <a:rPr lang="ja-JP" altLang="en-US" sz="1800">
                <a:latin typeface="Arial" pitchFamily="-103" charset="0"/>
              </a:rPr>
              <a:t>意志決定　業務遂行</a:t>
            </a:r>
            <a:endParaRPr lang="ja-JP" altLang="en-US" sz="2400">
              <a:latin typeface="Arial" pitchFamily="-103" charset="0"/>
              <a:ea typeface="ＭＳ Ｐゴシック" pitchFamily="-103" charset="-128"/>
              <a:cs typeface="ＭＳ Ｐゴシック" pitchFamily="-103" charset="-128"/>
            </a:endParaRPr>
          </a:p>
        </p:txBody>
      </p:sp>
      <p:sp>
        <p:nvSpPr>
          <p:cNvPr id="29760" name="Text Box 71"/>
          <p:cNvSpPr txBox="1">
            <a:spLocks noChangeArrowheads="1"/>
          </p:cNvSpPr>
          <p:nvPr/>
        </p:nvSpPr>
        <p:spPr bwMode="auto">
          <a:xfrm>
            <a:off x="6565900" y="1066800"/>
            <a:ext cx="2012950" cy="336550"/>
          </a:xfrm>
          <a:prstGeom prst="rect">
            <a:avLst/>
          </a:prstGeom>
          <a:noFill/>
          <a:ln w="9525">
            <a:noFill/>
            <a:miter lim="800000"/>
            <a:headEnd/>
            <a:tailEnd/>
          </a:ln>
        </p:spPr>
        <p:txBody>
          <a:bodyPr wrap="none">
            <a:prstTxWarp prst="textNoShape">
              <a:avLst/>
            </a:prstTxWarp>
            <a:spAutoFit/>
          </a:bodyPr>
          <a:lstStyle/>
          <a:p>
            <a:r>
              <a:rPr lang="ja-JP" altLang="en-US" sz="1600">
                <a:latin typeface="Arial" pitchFamily="-103" charset="0"/>
              </a:rPr>
              <a:t>報告モデル（履歴）</a:t>
            </a:r>
            <a:endParaRPr lang="ja-JP" altLang="en-US" sz="2400">
              <a:latin typeface="Arial" pitchFamily="-103" charset="0"/>
              <a:ea typeface="ＭＳ Ｐゴシック" pitchFamily="-103" charset="-128"/>
              <a:cs typeface="ＭＳ Ｐゴシック" pitchFamily="-103" charset="-128"/>
            </a:endParaRPr>
          </a:p>
        </p:txBody>
      </p:sp>
      <p:sp>
        <p:nvSpPr>
          <p:cNvPr id="29761" name="Text Box 72"/>
          <p:cNvSpPr txBox="1">
            <a:spLocks noChangeArrowheads="1"/>
          </p:cNvSpPr>
          <p:nvPr/>
        </p:nvSpPr>
        <p:spPr bwMode="auto">
          <a:xfrm>
            <a:off x="336550" y="774700"/>
            <a:ext cx="3402013" cy="336550"/>
          </a:xfrm>
          <a:prstGeom prst="rect">
            <a:avLst/>
          </a:prstGeom>
          <a:noFill/>
          <a:ln w="9525">
            <a:noFill/>
            <a:miter lim="800000"/>
            <a:headEnd/>
            <a:tailEnd/>
          </a:ln>
        </p:spPr>
        <p:txBody>
          <a:bodyPr wrap="none">
            <a:prstTxWarp prst="textNoShape">
              <a:avLst/>
            </a:prstTxWarp>
            <a:spAutoFit/>
          </a:bodyPr>
          <a:lstStyle/>
          <a:p>
            <a:r>
              <a:rPr lang="ja-JP" altLang="en-US" sz="1600" dirty="0">
                <a:latin typeface="Arial" pitchFamily="-103" charset="0"/>
              </a:rPr>
              <a:t>承認</a:t>
            </a:r>
            <a:r>
              <a:rPr lang="en-US" altLang="ja-JP" sz="1600" dirty="0">
                <a:latin typeface="Arial" pitchFamily="-103" charset="0"/>
              </a:rPr>
              <a:t>(Approval</a:t>
            </a:r>
            <a:r>
              <a:rPr lang="ja-JP" altLang="en-US" sz="1600" dirty="0">
                <a:latin typeface="Arial" pitchFamily="-103" charset="0"/>
              </a:rPr>
              <a:t>）と承諾</a:t>
            </a:r>
            <a:r>
              <a:rPr lang="en-US" altLang="ja-JP" sz="1600" dirty="0">
                <a:latin typeface="Arial" pitchFamily="-103" charset="0"/>
              </a:rPr>
              <a:t>(Agreement)</a:t>
            </a:r>
            <a:endParaRPr lang="en-US" altLang="ja-JP" sz="2400" dirty="0">
              <a:latin typeface="Arial" pitchFamily="-103" charset="0"/>
              <a:ea typeface="ＭＳ Ｐゴシック" pitchFamily="-103" charset="-128"/>
              <a:cs typeface="ＭＳ Ｐゴシック" pitchFamily="-103" charset="-128"/>
            </a:endParaRPr>
          </a:p>
        </p:txBody>
      </p:sp>
      <p:sp>
        <p:nvSpPr>
          <p:cNvPr id="19529" name="Oval 73"/>
          <p:cNvSpPr>
            <a:spLocks noChangeArrowheads="1"/>
          </p:cNvSpPr>
          <p:nvPr/>
        </p:nvSpPr>
        <p:spPr bwMode="auto">
          <a:xfrm>
            <a:off x="3683000" y="3111500"/>
            <a:ext cx="381000" cy="381000"/>
          </a:xfrm>
          <a:prstGeom prst="ellipse">
            <a:avLst/>
          </a:prstGeom>
          <a:solidFill>
            <a:srgbClr val="F00B08"/>
          </a:solidFill>
          <a:ln w="9525">
            <a:noFill/>
            <a:round/>
            <a:headEnd/>
            <a:tailEnd/>
          </a:ln>
        </p:spPr>
        <p:txBody>
          <a:bodyPr wrap="none" anchor="ctr">
            <a:prstTxWarp prst="textNoShape">
              <a:avLst/>
            </a:prstTxWarp>
          </a:bodyPr>
          <a:lstStyle/>
          <a:p>
            <a:pPr algn="ctr"/>
            <a:r>
              <a:rPr lang="en-US" altLang="ja-JP" sz="1400" b="1">
                <a:solidFill>
                  <a:schemeClr val="bg1"/>
                </a:solidFill>
                <a:latin typeface="Arial" pitchFamily="-103" charset="0"/>
                <a:ea typeface="ＭＳ Ｐゴシック" pitchFamily="-103" charset="-128"/>
                <a:cs typeface="ＭＳ Ｐゴシック" pitchFamily="-103" charset="-128"/>
              </a:rPr>
              <a:t>SP</a:t>
            </a:r>
            <a:endParaRPr lang="en-US" altLang="ja-JP" sz="2400" b="1">
              <a:solidFill>
                <a:schemeClr val="bg1"/>
              </a:solidFill>
              <a:latin typeface="Arial" pitchFamily="-103" charset="0"/>
              <a:ea typeface="ＭＳ Ｐゴシック" pitchFamily="-103" charset="-128"/>
              <a:cs typeface="ＭＳ Ｐゴシック" pitchFamily="-103" charset="-128"/>
            </a:endParaRPr>
          </a:p>
        </p:txBody>
      </p:sp>
      <p:sp>
        <p:nvSpPr>
          <p:cNvPr id="3" name="角丸四角形 2"/>
          <p:cNvSpPr/>
          <p:nvPr/>
        </p:nvSpPr>
        <p:spPr bwMode="auto">
          <a:xfrm>
            <a:off x="161112" y="5733751"/>
            <a:ext cx="2663081" cy="1080410"/>
          </a:xfrm>
          <a:prstGeom prst="roundRect">
            <a:avLst>
              <a:gd name="adj" fmla="val 877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PDSA</a:t>
            </a: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a:t>
            </a:r>
            <a:endPar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endParaRPr>
          </a:p>
          <a:p>
            <a:r>
              <a:rPr lang="ja-JP" altLang="en-US" sz="900" dirty="0"/>
              <a:t>マネジメントサイクルの</a:t>
            </a:r>
            <a:r>
              <a:rPr lang="en-US" altLang="ja-JP" sz="900" dirty="0"/>
              <a:t>1</a:t>
            </a:r>
            <a:r>
              <a:rPr lang="ja-JP" altLang="en-US" sz="900" dirty="0"/>
              <a:t>つで、計画（</a:t>
            </a:r>
            <a:r>
              <a:rPr lang="en-US" altLang="ja-JP" sz="900" dirty="0"/>
              <a:t>plan</a:t>
            </a:r>
            <a:r>
              <a:rPr lang="ja-JP" altLang="en-US" sz="900" dirty="0"/>
              <a:t>）、実行（</a:t>
            </a:r>
            <a:r>
              <a:rPr lang="en-US" altLang="ja-JP" sz="900" dirty="0"/>
              <a:t>do</a:t>
            </a:r>
            <a:r>
              <a:rPr lang="ja-JP" altLang="en-US" sz="900" dirty="0"/>
              <a:t>）、評価（</a:t>
            </a:r>
            <a:r>
              <a:rPr lang="en-US" altLang="ja-JP" sz="900" dirty="0"/>
              <a:t>study</a:t>
            </a:r>
            <a:r>
              <a:rPr lang="ja-JP" altLang="en-US" sz="900" dirty="0"/>
              <a:t>）、改善（</a:t>
            </a:r>
            <a:r>
              <a:rPr lang="en-US" altLang="ja-JP" sz="900" dirty="0"/>
              <a:t>act</a:t>
            </a:r>
            <a:r>
              <a:rPr lang="ja-JP" altLang="en-US" sz="900" dirty="0"/>
              <a:t>）のプロセスを順に実施し、最後の</a:t>
            </a:r>
            <a:r>
              <a:rPr lang="en-US" altLang="ja-JP" sz="900" dirty="0"/>
              <a:t>act</a:t>
            </a:r>
            <a:r>
              <a:rPr lang="ja-JP" altLang="en-US" sz="900" dirty="0"/>
              <a:t>を次の</a:t>
            </a:r>
            <a:r>
              <a:rPr lang="en-US" altLang="ja-JP" sz="900" dirty="0"/>
              <a:t>plan</a:t>
            </a:r>
            <a:r>
              <a:rPr lang="ja-JP" altLang="en-US" sz="900" dirty="0"/>
              <a:t>に結び付け、らせん状に品質の維持・向上や継続的な業務改善活動などを推進するマネジメント手法。</a:t>
            </a:r>
            <a:endParaRPr kumimoji="1" lang="en-US" altLang="ja-JP" sz="9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endParaRPr>
          </a:p>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dirty="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0" fill="hold"/>
                                        <p:tgtEl>
                                          <p:spTgt spid="19463"/>
                                        </p:tgtEl>
                                        <p:attrNameLst>
                                          <p:attrName>ppt_x</p:attrName>
                                        </p:attrNameLst>
                                      </p:cBhvr>
                                      <p:tavLst>
                                        <p:tav tm="0">
                                          <p:val>
                                            <p:strVal val="0-#ppt_w/2"/>
                                          </p:val>
                                        </p:tav>
                                        <p:tav tm="100000">
                                          <p:val>
                                            <p:strVal val="#ppt_x"/>
                                          </p:val>
                                        </p:tav>
                                      </p:tavLst>
                                    </p:anim>
                                    <p:anim calcmode="lin" valueType="num">
                                      <p:cBhvr additive="base">
                                        <p:cTn id="8" dur="5000" fill="hold"/>
                                        <p:tgtEl>
                                          <p:spTgt spid="1946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9525"/>
                                        </p:tgtEl>
                                        <p:attrNameLst>
                                          <p:attrName>style.visibility</p:attrName>
                                        </p:attrNameLst>
                                      </p:cBhvr>
                                      <p:to>
                                        <p:strVal val="visible"/>
                                      </p:to>
                                    </p:set>
                                    <p:animEffect transition="in" filter="fade">
                                      <p:cBhvr>
                                        <p:cTn id="11" dur="5000"/>
                                        <p:tgtEl>
                                          <p:spTgt spid="19525"/>
                                        </p:tgtEl>
                                      </p:cBhvr>
                                    </p:animEffect>
                                  </p:childTnLst>
                                </p:cTn>
                              </p:par>
                              <p:par>
                                <p:cTn id="12" presetID="17" presetClass="entr" presetSubtype="10" fill="hold" nodeType="withEffect">
                                  <p:stCondLst>
                                    <p:cond delay="0"/>
                                  </p:stCondLst>
                                  <p:childTnLst>
                                    <p:set>
                                      <p:cBhvr>
                                        <p:cTn id="13" dur="1" fill="hold">
                                          <p:stCondLst>
                                            <p:cond delay="0"/>
                                          </p:stCondLst>
                                        </p:cTn>
                                        <p:tgtEl>
                                          <p:spTgt spid="19526"/>
                                        </p:tgtEl>
                                        <p:attrNameLst>
                                          <p:attrName>style.visibility</p:attrName>
                                        </p:attrNameLst>
                                      </p:cBhvr>
                                      <p:to>
                                        <p:strVal val="visible"/>
                                      </p:to>
                                    </p:set>
                                    <p:anim calcmode="lin" valueType="num">
                                      <p:cBhvr>
                                        <p:cTn id="14" dur="3000" fill="hold"/>
                                        <p:tgtEl>
                                          <p:spTgt spid="19526"/>
                                        </p:tgtEl>
                                        <p:attrNameLst>
                                          <p:attrName>ppt_w</p:attrName>
                                        </p:attrNameLst>
                                      </p:cBhvr>
                                      <p:tavLst>
                                        <p:tav tm="0">
                                          <p:val>
                                            <p:fltVal val="0"/>
                                          </p:val>
                                        </p:tav>
                                        <p:tav tm="100000">
                                          <p:val>
                                            <p:strVal val="#ppt_w"/>
                                          </p:val>
                                        </p:tav>
                                      </p:tavLst>
                                    </p:anim>
                                    <p:anim calcmode="lin" valueType="num">
                                      <p:cBhvr>
                                        <p:cTn id="15" dur="3000" fill="hold"/>
                                        <p:tgtEl>
                                          <p:spTgt spid="19526"/>
                                        </p:tgtEl>
                                        <p:attrNameLst>
                                          <p:attrName>ppt_h</p:attrName>
                                        </p:attrNameLst>
                                      </p:cBhvr>
                                      <p:tavLst>
                                        <p:tav tm="0">
                                          <p:val>
                                            <p:strVal val="#ppt_h"/>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par>
                          <p:cTn id="19" fill="hold">
                            <p:stCondLst>
                              <p:cond delay="5000"/>
                            </p:stCondLst>
                            <p:childTnLst>
                              <p:par>
                                <p:cTn id="20" presetID="10" presetClass="entr" presetSubtype="0" fill="hold" grpId="0" nodeType="afterEffect">
                                  <p:stCondLst>
                                    <p:cond delay="0"/>
                                  </p:stCondLst>
                                  <p:childTnLst>
                                    <p:set>
                                      <p:cBhvr>
                                        <p:cTn id="21" dur="1" fill="hold">
                                          <p:stCondLst>
                                            <p:cond delay="0"/>
                                          </p:stCondLst>
                                        </p:cTn>
                                        <p:tgtEl>
                                          <p:spTgt spid="19497"/>
                                        </p:tgtEl>
                                        <p:attrNameLst>
                                          <p:attrName>style.visibility</p:attrName>
                                        </p:attrNameLst>
                                      </p:cBhvr>
                                      <p:to>
                                        <p:strVal val="visible"/>
                                      </p:to>
                                    </p:set>
                                    <p:animEffect transition="in" filter="fade">
                                      <p:cBhvr>
                                        <p:cTn id="22" dur="1000"/>
                                        <p:tgtEl>
                                          <p:spTgt spid="19497"/>
                                        </p:tgtEl>
                                      </p:cBhvr>
                                    </p:animEffect>
                                  </p:childTnLst>
                                </p:cTn>
                              </p:par>
                              <p:par>
                                <p:cTn id="23" presetID="10" presetClass="entr" presetSubtype="0" fill="hold" nodeType="withEffect">
                                  <p:stCondLst>
                                    <p:cond delay="0"/>
                                  </p:stCondLst>
                                  <p:childTnLst>
                                    <p:set>
                                      <p:cBhvr>
                                        <p:cTn id="24" dur="1" fill="hold">
                                          <p:stCondLst>
                                            <p:cond delay="0"/>
                                          </p:stCondLst>
                                        </p:cTn>
                                        <p:tgtEl>
                                          <p:spTgt spid="19520"/>
                                        </p:tgtEl>
                                        <p:attrNameLst>
                                          <p:attrName>style.visibility</p:attrName>
                                        </p:attrNameLst>
                                      </p:cBhvr>
                                      <p:to>
                                        <p:strVal val="visible"/>
                                      </p:to>
                                    </p:set>
                                    <p:animEffect transition="in" filter="fade">
                                      <p:cBhvr>
                                        <p:cTn id="25" dur="1000"/>
                                        <p:tgtEl>
                                          <p:spTgt spid="19520"/>
                                        </p:tgtEl>
                                      </p:cBhvr>
                                    </p:animEffect>
                                  </p:childTnLst>
                                </p:cTn>
                              </p:par>
                              <p:par>
                                <p:cTn id="26" presetID="10" presetClass="entr" presetSubtype="0" fill="hold" nodeType="withEffect">
                                  <p:stCondLst>
                                    <p:cond delay="0"/>
                                  </p:stCondLst>
                                  <p:childTnLst>
                                    <p:set>
                                      <p:cBhvr>
                                        <p:cTn id="27" dur="1" fill="hold">
                                          <p:stCondLst>
                                            <p:cond delay="0"/>
                                          </p:stCondLst>
                                        </p:cTn>
                                        <p:tgtEl>
                                          <p:spTgt spid="19524"/>
                                        </p:tgtEl>
                                        <p:attrNameLst>
                                          <p:attrName>style.visibility</p:attrName>
                                        </p:attrNameLst>
                                      </p:cBhvr>
                                      <p:to>
                                        <p:strVal val="visible"/>
                                      </p:to>
                                    </p:set>
                                    <p:animEffect transition="in" filter="fade">
                                      <p:cBhvr>
                                        <p:cTn id="28" dur="1000"/>
                                        <p:tgtEl>
                                          <p:spTgt spid="19524"/>
                                        </p:tgtEl>
                                      </p:cBhvr>
                                    </p:animEffect>
                                  </p:childTnLst>
                                </p:cTn>
                              </p:par>
                            </p:childTnLst>
                          </p:cTn>
                        </p:par>
                        <p:par>
                          <p:cTn id="29" fill="hold">
                            <p:stCondLst>
                              <p:cond delay="6000"/>
                            </p:stCondLst>
                            <p:childTnLst>
                              <p:par>
                                <p:cTn id="30" presetID="10" presetClass="entr" presetSubtype="0" fill="hold" nodeType="afterEffect">
                                  <p:stCondLst>
                                    <p:cond delay="0"/>
                                  </p:stCondLst>
                                  <p:childTnLst>
                                    <p:set>
                                      <p:cBhvr>
                                        <p:cTn id="31" dur="1" fill="hold">
                                          <p:stCondLst>
                                            <p:cond delay="0"/>
                                          </p:stCondLst>
                                        </p:cTn>
                                        <p:tgtEl>
                                          <p:spTgt spid="19498"/>
                                        </p:tgtEl>
                                        <p:attrNameLst>
                                          <p:attrName>style.visibility</p:attrName>
                                        </p:attrNameLst>
                                      </p:cBhvr>
                                      <p:to>
                                        <p:strVal val="visible"/>
                                      </p:to>
                                    </p:set>
                                    <p:animEffect transition="in" filter="fade">
                                      <p:cBhvr>
                                        <p:cTn id="32" dur="2000"/>
                                        <p:tgtEl>
                                          <p:spTgt spid="19498"/>
                                        </p:tgtEl>
                                      </p:cBhvr>
                                    </p:animEffect>
                                  </p:childTnLst>
                                </p:cTn>
                              </p:par>
                            </p:childTnLst>
                          </p:cTn>
                        </p:par>
                        <p:par>
                          <p:cTn id="33" fill="hold">
                            <p:stCondLst>
                              <p:cond delay="8000"/>
                            </p:stCondLst>
                            <p:childTnLst>
                              <p:par>
                                <p:cTn id="34" presetID="10" presetClass="entr" presetSubtype="0" fill="hold" nodeType="afterEffect">
                                  <p:stCondLst>
                                    <p:cond delay="0"/>
                                  </p:stCondLst>
                                  <p:childTnLst>
                                    <p:set>
                                      <p:cBhvr>
                                        <p:cTn id="35" dur="1" fill="hold">
                                          <p:stCondLst>
                                            <p:cond delay="0"/>
                                          </p:stCondLst>
                                        </p:cTn>
                                        <p:tgtEl>
                                          <p:spTgt spid="19499"/>
                                        </p:tgtEl>
                                        <p:attrNameLst>
                                          <p:attrName>style.visibility</p:attrName>
                                        </p:attrNameLst>
                                      </p:cBhvr>
                                      <p:to>
                                        <p:strVal val="visible"/>
                                      </p:to>
                                    </p:set>
                                    <p:animEffect transition="in" filter="fade">
                                      <p:cBhvr>
                                        <p:cTn id="36" dur="2000"/>
                                        <p:tgtEl>
                                          <p:spTgt spid="19499"/>
                                        </p:tgtEl>
                                      </p:cBhvr>
                                    </p:animEffect>
                                  </p:childTnLst>
                                </p:cTn>
                              </p:par>
                            </p:childTnLst>
                          </p:cTn>
                        </p:par>
                        <p:par>
                          <p:cTn id="37" fill="hold">
                            <p:stCondLst>
                              <p:cond delay="10000"/>
                            </p:stCondLst>
                            <p:childTnLst>
                              <p:par>
                                <p:cTn id="38" presetID="10" presetClass="entr" presetSubtype="0" fill="hold" nodeType="afterEffect">
                                  <p:stCondLst>
                                    <p:cond delay="0"/>
                                  </p:stCondLst>
                                  <p:childTnLst>
                                    <p:set>
                                      <p:cBhvr>
                                        <p:cTn id="39" dur="1" fill="hold">
                                          <p:stCondLst>
                                            <p:cond delay="0"/>
                                          </p:stCondLst>
                                        </p:cTn>
                                        <p:tgtEl>
                                          <p:spTgt spid="19502"/>
                                        </p:tgtEl>
                                        <p:attrNameLst>
                                          <p:attrName>style.visibility</p:attrName>
                                        </p:attrNameLst>
                                      </p:cBhvr>
                                      <p:to>
                                        <p:strVal val="visible"/>
                                      </p:to>
                                    </p:set>
                                    <p:animEffect transition="in" filter="fade">
                                      <p:cBhvr>
                                        <p:cTn id="40" dur="1000"/>
                                        <p:tgtEl>
                                          <p:spTgt spid="19502"/>
                                        </p:tgtEl>
                                      </p:cBhvr>
                                    </p:animEffect>
                                  </p:childTnLst>
                                </p:cTn>
                              </p:par>
                            </p:childTnLst>
                          </p:cTn>
                        </p:par>
                        <p:par>
                          <p:cTn id="41" fill="hold">
                            <p:stCondLst>
                              <p:cond delay="11000"/>
                            </p:stCondLst>
                            <p:childTnLst>
                              <p:par>
                                <p:cTn id="42" presetID="10" presetClass="entr" presetSubtype="0" fill="hold" nodeType="afterEffect">
                                  <p:stCondLst>
                                    <p:cond delay="0"/>
                                  </p:stCondLst>
                                  <p:childTnLst>
                                    <p:set>
                                      <p:cBhvr>
                                        <p:cTn id="43" dur="1" fill="hold">
                                          <p:stCondLst>
                                            <p:cond delay="0"/>
                                          </p:stCondLst>
                                        </p:cTn>
                                        <p:tgtEl>
                                          <p:spTgt spid="19500"/>
                                        </p:tgtEl>
                                        <p:attrNameLst>
                                          <p:attrName>style.visibility</p:attrName>
                                        </p:attrNameLst>
                                      </p:cBhvr>
                                      <p:to>
                                        <p:strVal val="visible"/>
                                      </p:to>
                                    </p:set>
                                    <p:animEffect transition="in" filter="fade">
                                      <p:cBhvr>
                                        <p:cTn id="44" dur="2000"/>
                                        <p:tgtEl>
                                          <p:spTgt spid="19500"/>
                                        </p:tgtEl>
                                      </p:cBhvr>
                                    </p:animEffect>
                                  </p:childTnLst>
                                </p:cTn>
                              </p:par>
                            </p:childTnLst>
                          </p:cTn>
                        </p:par>
                        <p:par>
                          <p:cTn id="45" fill="hold">
                            <p:stCondLst>
                              <p:cond delay="13000"/>
                            </p:stCondLst>
                            <p:childTnLst>
                              <p:par>
                                <p:cTn id="46" presetID="10" presetClass="entr" presetSubtype="0" fill="hold" nodeType="afterEffect">
                                  <p:stCondLst>
                                    <p:cond delay="0"/>
                                  </p:stCondLst>
                                  <p:childTnLst>
                                    <p:set>
                                      <p:cBhvr>
                                        <p:cTn id="47" dur="1" fill="hold">
                                          <p:stCondLst>
                                            <p:cond delay="0"/>
                                          </p:stCondLst>
                                        </p:cTn>
                                        <p:tgtEl>
                                          <p:spTgt spid="19503"/>
                                        </p:tgtEl>
                                        <p:attrNameLst>
                                          <p:attrName>style.visibility</p:attrName>
                                        </p:attrNameLst>
                                      </p:cBhvr>
                                      <p:to>
                                        <p:strVal val="visible"/>
                                      </p:to>
                                    </p:set>
                                    <p:animEffect transition="in" filter="fade">
                                      <p:cBhvr>
                                        <p:cTn id="48" dur="1000"/>
                                        <p:tgtEl>
                                          <p:spTgt spid="19503"/>
                                        </p:tgtEl>
                                      </p:cBhvr>
                                    </p:animEffect>
                                  </p:childTnLst>
                                </p:cTn>
                              </p:par>
                            </p:childTnLst>
                          </p:cTn>
                        </p:par>
                        <p:par>
                          <p:cTn id="49" fill="hold">
                            <p:stCondLst>
                              <p:cond delay="14000"/>
                            </p:stCondLst>
                            <p:childTnLst>
                              <p:par>
                                <p:cTn id="50" presetID="10" presetClass="entr" presetSubtype="0" fill="hold" nodeType="afterEffect">
                                  <p:stCondLst>
                                    <p:cond delay="0"/>
                                  </p:stCondLst>
                                  <p:childTnLst>
                                    <p:set>
                                      <p:cBhvr>
                                        <p:cTn id="51" dur="1" fill="hold">
                                          <p:stCondLst>
                                            <p:cond delay="0"/>
                                          </p:stCondLst>
                                        </p:cTn>
                                        <p:tgtEl>
                                          <p:spTgt spid="19501"/>
                                        </p:tgtEl>
                                        <p:attrNameLst>
                                          <p:attrName>style.visibility</p:attrName>
                                        </p:attrNameLst>
                                      </p:cBhvr>
                                      <p:to>
                                        <p:strVal val="visible"/>
                                      </p:to>
                                    </p:set>
                                    <p:animEffect transition="in" filter="fade">
                                      <p:cBhvr>
                                        <p:cTn id="52" dur="2000"/>
                                        <p:tgtEl>
                                          <p:spTgt spid="19501"/>
                                        </p:tgtEl>
                                      </p:cBhvr>
                                    </p:animEffect>
                                  </p:childTnLst>
                                </p:cTn>
                              </p:par>
                            </p:childTnLst>
                          </p:cTn>
                        </p:par>
                        <p:par>
                          <p:cTn id="53" fill="hold">
                            <p:stCondLst>
                              <p:cond delay="16000"/>
                            </p:stCondLst>
                            <p:childTnLst>
                              <p:par>
                                <p:cTn id="54" presetID="10" presetClass="entr" presetSubtype="0" fill="hold" nodeType="afterEffect">
                                  <p:stCondLst>
                                    <p:cond delay="0"/>
                                  </p:stCondLst>
                                  <p:childTnLst>
                                    <p:set>
                                      <p:cBhvr>
                                        <p:cTn id="55" dur="1" fill="hold">
                                          <p:stCondLst>
                                            <p:cond delay="0"/>
                                          </p:stCondLst>
                                        </p:cTn>
                                        <p:tgtEl>
                                          <p:spTgt spid="19504"/>
                                        </p:tgtEl>
                                        <p:attrNameLst>
                                          <p:attrName>style.visibility</p:attrName>
                                        </p:attrNameLst>
                                      </p:cBhvr>
                                      <p:to>
                                        <p:strVal val="visible"/>
                                      </p:to>
                                    </p:set>
                                    <p:animEffect transition="in" filter="fade">
                                      <p:cBhvr>
                                        <p:cTn id="56" dur="1000"/>
                                        <p:tgtEl>
                                          <p:spTgt spid="19504"/>
                                        </p:tgtEl>
                                      </p:cBhvr>
                                    </p:animEffect>
                                  </p:childTnLst>
                                </p:cTn>
                              </p:par>
                            </p:childTnLst>
                          </p:cTn>
                        </p:par>
                        <p:par>
                          <p:cTn id="57" fill="hold">
                            <p:stCondLst>
                              <p:cond delay="17000"/>
                            </p:stCondLst>
                            <p:childTnLst>
                              <p:par>
                                <p:cTn id="58" presetID="10" presetClass="entr" presetSubtype="0" fill="hold" nodeType="afterEffect">
                                  <p:stCondLst>
                                    <p:cond delay="0"/>
                                  </p:stCondLst>
                                  <p:childTnLst>
                                    <p:set>
                                      <p:cBhvr>
                                        <p:cTn id="59" dur="1" fill="hold">
                                          <p:stCondLst>
                                            <p:cond delay="0"/>
                                          </p:stCondLst>
                                        </p:cTn>
                                        <p:tgtEl>
                                          <p:spTgt spid="19518"/>
                                        </p:tgtEl>
                                        <p:attrNameLst>
                                          <p:attrName>style.visibility</p:attrName>
                                        </p:attrNameLst>
                                      </p:cBhvr>
                                      <p:to>
                                        <p:strVal val="visible"/>
                                      </p:to>
                                    </p:set>
                                    <p:animEffect transition="in" filter="fade">
                                      <p:cBhvr>
                                        <p:cTn id="60" dur="500"/>
                                        <p:tgtEl>
                                          <p:spTgt spid="19518"/>
                                        </p:tgtEl>
                                      </p:cBhvr>
                                    </p:animEffect>
                                  </p:childTnLst>
                                </p:cTn>
                              </p:par>
                              <p:par>
                                <p:cTn id="61" presetID="10" presetClass="entr" presetSubtype="0" fill="hold" nodeType="withEffect">
                                  <p:stCondLst>
                                    <p:cond delay="0"/>
                                  </p:stCondLst>
                                  <p:childTnLst>
                                    <p:set>
                                      <p:cBhvr>
                                        <p:cTn id="62" dur="1" fill="hold">
                                          <p:stCondLst>
                                            <p:cond delay="0"/>
                                          </p:stCondLst>
                                        </p:cTn>
                                        <p:tgtEl>
                                          <p:spTgt spid="19519"/>
                                        </p:tgtEl>
                                        <p:attrNameLst>
                                          <p:attrName>style.visibility</p:attrName>
                                        </p:attrNameLst>
                                      </p:cBhvr>
                                      <p:to>
                                        <p:strVal val="visible"/>
                                      </p:to>
                                    </p:set>
                                    <p:animEffect transition="in" filter="fade">
                                      <p:cBhvr>
                                        <p:cTn id="63" dur="1000"/>
                                        <p:tgtEl>
                                          <p:spTgt spid="19519"/>
                                        </p:tgtEl>
                                      </p:cBhvr>
                                    </p:animEffect>
                                  </p:childTnLst>
                                </p:cTn>
                              </p:par>
                            </p:childTnLst>
                          </p:cTn>
                        </p:par>
                        <p:par>
                          <p:cTn id="64" fill="hold">
                            <p:stCondLst>
                              <p:cond delay="18000"/>
                            </p:stCondLst>
                            <p:childTnLst>
                              <p:par>
                                <p:cTn id="65" presetID="10" presetClass="entr" presetSubtype="0" fill="hold" grpId="0" nodeType="afterEffect">
                                  <p:stCondLst>
                                    <p:cond delay="0"/>
                                  </p:stCondLst>
                                  <p:childTnLst>
                                    <p:set>
                                      <p:cBhvr>
                                        <p:cTn id="66" dur="1" fill="hold">
                                          <p:stCondLst>
                                            <p:cond delay="0"/>
                                          </p:stCondLst>
                                        </p:cTn>
                                        <p:tgtEl>
                                          <p:spTgt spid="19461"/>
                                        </p:tgtEl>
                                        <p:attrNameLst>
                                          <p:attrName>style.visibility</p:attrName>
                                        </p:attrNameLst>
                                      </p:cBhvr>
                                      <p:to>
                                        <p:strVal val="visible"/>
                                      </p:to>
                                    </p:set>
                                    <p:animEffect transition="in" filter="fade">
                                      <p:cBhvr>
                                        <p:cTn id="67" dur="2000"/>
                                        <p:tgtEl>
                                          <p:spTgt spid="19461"/>
                                        </p:tgtEl>
                                      </p:cBhvr>
                                    </p:animEffect>
                                  </p:childTnLst>
                                </p:cTn>
                              </p:par>
                            </p:childTnLst>
                          </p:cTn>
                        </p:par>
                        <p:par>
                          <p:cTn id="68" fill="hold">
                            <p:stCondLst>
                              <p:cond delay="20000"/>
                            </p:stCondLst>
                            <p:childTnLst>
                              <p:par>
                                <p:cTn id="69" presetID="10" presetClass="entr" presetSubtype="0" fill="hold" grpId="0" nodeType="afterEffect">
                                  <p:stCondLst>
                                    <p:cond delay="0"/>
                                  </p:stCondLst>
                                  <p:childTnLst>
                                    <p:set>
                                      <p:cBhvr>
                                        <p:cTn id="70" dur="1" fill="hold">
                                          <p:stCondLst>
                                            <p:cond delay="0"/>
                                          </p:stCondLst>
                                        </p:cTn>
                                        <p:tgtEl>
                                          <p:spTgt spid="19466"/>
                                        </p:tgtEl>
                                        <p:attrNameLst>
                                          <p:attrName>style.visibility</p:attrName>
                                        </p:attrNameLst>
                                      </p:cBhvr>
                                      <p:to>
                                        <p:strVal val="visible"/>
                                      </p:to>
                                    </p:set>
                                    <p:animEffect transition="in" filter="fade">
                                      <p:cBhvr>
                                        <p:cTn id="71" dur="2000"/>
                                        <p:tgtEl>
                                          <p:spTgt spid="19466"/>
                                        </p:tgtEl>
                                      </p:cBhvr>
                                    </p:animEffect>
                                  </p:childTnLst>
                                </p:cTn>
                              </p:par>
                              <p:par>
                                <p:cTn id="72" presetID="10" presetClass="entr" presetSubtype="0" fill="hold" nodeType="withEffect">
                                  <p:stCondLst>
                                    <p:cond delay="0"/>
                                  </p:stCondLst>
                                  <p:childTnLst>
                                    <p:set>
                                      <p:cBhvr>
                                        <p:cTn id="73" dur="1" fill="hold">
                                          <p:stCondLst>
                                            <p:cond delay="0"/>
                                          </p:stCondLst>
                                        </p:cTn>
                                        <p:tgtEl>
                                          <p:spTgt spid="19521"/>
                                        </p:tgtEl>
                                        <p:attrNameLst>
                                          <p:attrName>style.visibility</p:attrName>
                                        </p:attrNameLst>
                                      </p:cBhvr>
                                      <p:to>
                                        <p:strVal val="visible"/>
                                      </p:to>
                                    </p:set>
                                    <p:animEffect transition="in" filter="fade">
                                      <p:cBhvr>
                                        <p:cTn id="74" dur="1000"/>
                                        <p:tgtEl>
                                          <p:spTgt spid="19521"/>
                                        </p:tgtEl>
                                      </p:cBhvr>
                                    </p:animEffect>
                                  </p:childTnLst>
                                </p:cTn>
                              </p:par>
                            </p:childTnLst>
                          </p:cTn>
                        </p:par>
                        <p:par>
                          <p:cTn id="75" fill="hold">
                            <p:stCondLst>
                              <p:cond delay="22000"/>
                            </p:stCondLst>
                            <p:childTnLst>
                              <p:par>
                                <p:cTn id="76" presetID="10" presetClass="entr" presetSubtype="0" fill="hold" grpId="0" nodeType="afterEffect">
                                  <p:stCondLst>
                                    <p:cond delay="0"/>
                                  </p:stCondLst>
                                  <p:childTnLst>
                                    <p:set>
                                      <p:cBhvr>
                                        <p:cTn id="77" dur="1" fill="hold">
                                          <p:stCondLst>
                                            <p:cond delay="0"/>
                                          </p:stCondLst>
                                        </p:cTn>
                                        <p:tgtEl>
                                          <p:spTgt spid="19465"/>
                                        </p:tgtEl>
                                        <p:attrNameLst>
                                          <p:attrName>style.visibility</p:attrName>
                                        </p:attrNameLst>
                                      </p:cBhvr>
                                      <p:to>
                                        <p:strVal val="visible"/>
                                      </p:to>
                                    </p:set>
                                    <p:animEffect transition="in" filter="fade">
                                      <p:cBhvr>
                                        <p:cTn id="78" dur="2000"/>
                                        <p:tgtEl>
                                          <p:spTgt spid="19465"/>
                                        </p:tgtEl>
                                      </p:cBhvr>
                                    </p:animEffect>
                                  </p:childTnLst>
                                </p:cTn>
                              </p:par>
                            </p:childTnLst>
                          </p:cTn>
                        </p:par>
                        <p:par>
                          <p:cTn id="79" fill="hold">
                            <p:stCondLst>
                              <p:cond delay="24000"/>
                            </p:stCondLst>
                            <p:childTnLst>
                              <p:par>
                                <p:cTn id="80" presetID="10" presetClass="entr" presetSubtype="0" fill="hold" grpId="0" nodeType="afterEffect">
                                  <p:stCondLst>
                                    <p:cond delay="0"/>
                                  </p:stCondLst>
                                  <p:childTnLst>
                                    <p:set>
                                      <p:cBhvr>
                                        <p:cTn id="81" dur="1" fill="hold">
                                          <p:stCondLst>
                                            <p:cond delay="0"/>
                                          </p:stCondLst>
                                        </p:cTn>
                                        <p:tgtEl>
                                          <p:spTgt spid="19464"/>
                                        </p:tgtEl>
                                        <p:attrNameLst>
                                          <p:attrName>style.visibility</p:attrName>
                                        </p:attrNameLst>
                                      </p:cBhvr>
                                      <p:to>
                                        <p:strVal val="visible"/>
                                      </p:to>
                                    </p:set>
                                    <p:animEffect transition="in" filter="fade">
                                      <p:cBhvr>
                                        <p:cTn id="82" dur="2000"/>
                                        <p:tgtEl>
                                          <p:spTgt spid="19464"/>
                                        </p:tgtEl>
                                      </p:cBhvr>
                                    </p:animEffect>
                                  </p:childTnLst>
                                </p:cTn>
                              </p:par>
                            </p:childTnLst>
                          </p:cTn>
                        </p:par>
                        <p:par>
                          <p:cTn id="83" fill="hold">
                            <p:stCondLst>
                              <p:cond delay="26000"/>
                            </p:stCondLst>
                            <p:childTnLst>
                              <p:par>
                                <p:cTn id="84" presetID="10" presetClass="entr" presetSubtype="0" fill="hold" nodeType="afterEffect">
                                  <p:stCondLst>
                                    <p:cond delay="0"/>
                                  </p:stCondLst>
                                  <p:childTnLst>
                                    <p:set>
                                      <p:cBhvr>
                                        <p:cTn id="85" dur="1" fill="hold">
                                          <p:stCondLst>
                                            <p:cond delay="0"/>
                                          </p:stCondLst>
                                        </p:cTn>
                                        <p:tgtEl>
                                          <p:spTgt spid="19467"/>
                                        </p:tgtEl>
                                        <p:attrNameLst>
                                          <p:attrName>style.visibility</p:attrName>
                                        </p:attrNameLst>
                                      </p:cBhvr>
                                      <p:to>
                                        <p:strVal val="visible"/>
                                      </p:to>
                                    </p:set>
                                    <p:animEffect transition="in" filter="fade">
                                      <p:cBhvr>
                                        <p:cTn id="86" dur="1000"/>
                                        <p:tgtEl>
                                          <p:spTgt spid="19467"/>
                                        </p:tgtEl>
                                      </p:cBhvr>
                                    </p:animEffect>
                                  </p:childTnLst>
                                </p:cTn>
                              </p:par>
                            </p:childTnLst>
                          </p:cTn>
                        </p:par>
                        <p:par>
                          <p:cTn id="87" fill="hold">
                            <p:stCondLst>
                              <p:cond delay="27000"/>
                            </p:stCondLst>
                            <p:childTnLst>
                              <p:par>
                                <p:cTn id="88" presetID="10" presetClass="entr" presetSubtype="0" fill="hold" nodeType="afterEffect">
                                  <p:stCondLst>
                                    <p:cond delay="0"/>
                                  </p:stCondLst>
                                  <p:childTnLst>
                                    <p:set>
                                      <p:cBhvr>
                                        <p:cTn id="89" dur="1" fill="hold">
                                          <p:stCondLst>
                                            <p:cond delay="0"/>
                                          </p:stCondLst>
                                        </p:cTn>
                                        <p:tgtEl>
                                          <p:spTgt spid="19505"/>
                                        </p:tgtEl>
                                        <p:attrNameLst>
                                          <p:attrName>style.visibility</p:attrName>
                                        </p:attrNameLst>
                                      </p:cBhvr>
                                      <p:to>
                                        <p:strVal val="visible"/>
                                      </p:to>
                                    </p:set>
                                    <p:animEffect transition="in" filter="fade">
                                      <p:cBhvr>
                                        <p:cTn id="90" dur="1000"/>
                                        <p:tgtEl>
                                          <p:spTgt spid="19505"/>
                                        </p:tgtEl>
                                      </p:cBhvr>
                                    </p:animEffect>
                                  </p:childTnLst>
                                </p:cTn>
                              </p:par>
                            </p:childTnLst>
                          </p:cTn>
                        </p:par>
                        <p:par>
                          <p:cTn id="91" fill="hold">
                            <p:stCondLst>
                              <p:cond delay="28000"/>
                            </p:stCondLst>
                            <p:childTnLst>
                              <p:par>
                                <p:cTn id="92" presetID="10" presetClass="entr" presetSubtype="0" fill="hold" nodeType="afterEffect">
                                  <p:stCondLst>
                                    <p:cond delay="0"/>
                                  </p:stCondLst>
                                  <p:childTnLst>
                                    <p:set>
                                      <p:cBhvr>
                                        <p:cTn id="93" dur="1" fill="hold">
                                          <p:stCondLst>
                                            <p:cond delay="0"/>
                                          </p:stCondLst>
                                        </p:cTn>
                                        <p:tgtEl>
                                          <p:spTgt spid="19468"/>
                                        </p:tgtEl>
                                        <p:attrNameLst>
                                          <p:attrName>style.visibility</p:attrName>
                                        </p:attrNameLst>
                                      </p:cBhvr>
                                      <p:to>
                                        <p:strVal val="visible"/>
                                      </p:to>
                                    </p:set>
                                    <p:animEffect transition="in" filter="fade">
                                      <p:cBhvr>
                                        <p:cTn id="94" dur="2000"/>
                                        <p:tgtEl>
                                          <p:spTgt spid="19468"/>
                                        </p:tgtEl>
                                      </p:cBhvr>
                                    </p:animEffect>
                                  </p:childTnLst>
                                </p:cTn>
                              </p:par>
                            </p:childTnLst>
                          </p:cTn>
                        </p:par>
                        <p:par>
                          <p:cTn id="95" fill="hold">
                            <p:stCondLst>
                              <p:cond delay="30000"/>
                            </p:stCondLst>
                            <p:childTnLst>
                              <p:par>
                                <p:cTn id="96" presetID="10" presetClass="entr" presetSubtype="0" fill="hold" nodeType="afterEffect">
                                  <p:stCondLst>
                                    <p:cond delay="0"/>
                                  </p:stCondLst>
                                  <p:childTnLst>
                                    <p:set>
                                      <p:cBhvr>
                                        <p:cTn id="97" dur="1" fill="hold">
                                          <p:stCondLst>
                                            <p:cond delay="0"/>
                                          </p:stCondLst>
                                        </p:cTn>
                                        <p:tgtEl>
                                          <p:spTgt spid="19506"/>
                                        </p:tgtEl>
                                        <p:attrNameLst>
                                          <p:attrName>style.visibility</p:attrName>
                                        </p:attrNameLst>
                                      </p:cBhvr>
                                      <p:to>
                                        <p:strVal val="visible"/>
                                      </p:to>
                                    </p:set>
                                    <p:animEffect transition="in" filter="fade">
                                      <p:cBhvr>
                                        <p:cTn id="98" dur="1000"/>
                                        <p:tgtEl>
                                          <p:spTgt spid="19506"/>
                                        </p:tgtEl>
                                      </p:cBhvr>
                                    </p:animEffect>
                                  </p:childTnLst>
                                </p:cTn>
                              </p:par>
                              <p:par>
                                <p:cTn id="99" presetID="10" presetClass="entr" presetSubtype="0" fill="hold" nodeType="withEffect">
                                  <p:stCondLst>
                                    <p:cond delay="0"/>
                                  </p:stCondLst>
                                  <p:childTnLst>
                                    <p:set>
                                      <p:cBhvr>
                                        <p:cTn id="100" dur="1" fill="hold">
                                          <p:stCondLst>
                                            <p:cond delay="0"/>
                                          </p:stCondLst>
                                        </p:cTn>
                                        <p:tgtEl>
                                          <p:spTgt spid="19480"/>
                                        </p:tgtEl>
                                        <p:attrNameLst>
                                          <p:attrName>style.visibility</p:attrName>
                                        </p:attrNameLst>
                                      </p:cBhvr>
                                      <p:to>
                                        <p:strVal val="visible"/>
                                      </p:to>
                                    </p:set>
                                    <p:animEffect transition="in" filter="fade">
                                      <p:cBhvr>
                                        <p:cTn id="101" dur="1000"/>
                                        <p:tgtEl>
                                          <p:spTgt spid="19480"/>
                                        </p:tgtEl>
                                      </p:cBhvr>
                                    </p:animEffect>
                                  </p:childTnLst>
                                </p:cTn>
                              </p:par>
                            </p:childTnLst>
                          </p:cTn>
                        </p:par>
                        <p:par>
                          <p:cTn id="102" fill="hold">
                            <p:stCondLst>
                              <p:cond delay="31000"/>
                            </p:stCondLst>
                            <p:childTnLst>
                              <p:par>
                                <p:cTn id="103" presetID="10" presetClass="entr" presetSubtype="0" fill="hold" nodeType="afterEffect">
                                  <p:stCondLst>
                                    <p:cond delay="0"/>
                                  </p:stCondLst>
                                  <p:childTnLst>
                                    <p:set>
                                      <p:cBhvr>
                                        <p:cTn id="104" dur="1" fill="hold">
                                          <p:stCondLst>
                                            <p:cond delay="0"/>
                                          </p:stCondLst>
                                        </p:cTn>
                                        <p:tgtEl>
                                          <p:spTgt spid="19469"/>
                                        </p:tgtEl>
                                        <p:attrNameLst>
                                          <p:attrName>style.visibility</p:attrName>
                                        </p:attrNameLst>
                                      </p:cBhvr>
                                      <p:to>
                                        <p:strVal val="visible"/>
                                      </p:to>
                                    </p:set>
                                    <p:animEffect transition="in" filter="fade">
                                      <p:cBhvr>
                                        <p:cTn id="105" dur="2000"/>
                                        <p:tgtEl>
                                          <p:spTgt spid="19469"/>
                                        </p:tgtEl>
                                      </p:cBhvr>
                                    </p:animEffect>
                                  </p:childTnLst>
                                </p:cTn>
                              </p:par>
                              <p:par>
                                <p:cTn id="106" presetID="10" presetClass="entr" presetSubtype="0" fill="hold" nodeType="withEffect">
                                  <p:stCondLst>
                                    <p:cond delay="0"/>
                                  </p:stCondLst>
                                  <p:childTnLst>
                                    <p:set>
                                      <p:cBhvr>
                                        <p:cTn id="107" dur="1" fill="hold">
                                          <p:stCondLst>
                                            <p:cond delay="0"/>
                                          </p:stCondLst>
                                        </p:cTn>
                                        <p:tgtEl>
                                          <p:spTgt spid="19470"/>
                                        </p:tgtEl>
                                        <p:attrNameLst>
                                          <p:attrName>style.visibility</p:attrName>
                                        </p:attrNameLst>
                                      </p:cBhvr>
                                      <p:to>
                                        <p:strVal val="visible"/>
                                      </p:to>
                                    </p:set>
                                    <p:animEffect transition="in" filter="fade">
                                      <p:cBhvr>
                                        <p:cTn id="108" dur="2000"/>
                                        <p:tgtEl>
                                          <p:spTgt spid="19470"/>
                                        </p:tgtEl>
                                      </p:cBhvr>
                                    </p:animEffect>
                                  </p:childTnLst>
                                </p:cTn>
                              </p:par>
                              <p:par>
                                <p:cTn id="109" presetID="10" presetClass="entr" presetSubtype="0" fill="hold" nodeType="withEffect">
                                  <p:stCondLst>
                                    <p:cond delay="0"/>
                                  </p:stCondLst>
                                  <p:childTnLst>
                                    <p:set>
                                      <p:cBhvr>
                                        <p:cTn id="110" dur="1" fill="hold">
                                          <p:stCondLst>
                                            <p:cond delay="0"/>
                                          </p:stCondLst>
                                        </p:cTn>
                                        <p:tgtEl>
                                          <p:spTgt spid="19471"/>
                                        </p:tgtEl>
                                        <p:attrNameLst>
                                          <p:attrName>style.visibility</p:attrName>
                                        </p:attrNameLst>
                                      </p:cBhvr>
                                      <p:to>
                                        <p:strVal val="visible"/>
                                      </p:to>
                                    </p:set>
                                    <p:animEffect transition="in" filter="fade">
                                      <p:cBhvr>
                                        <p:cTn id="111" dur="2000"/>
                                        <p:tgtEl>
                                          <p:spTgt spid="19471"/>
                                        </p:tgtEl>
                                      </p:cBhvr>
                                    </p:animEffect>
                                  </p:childTnLst>
                                </p:cTn>
                              </p:par>
                            </p:childTnLst>
                          </p:cTn>
                        </p:par>
                        <p:par>
                          <p:cTn id="112" fill="hold">
                            <p:stCondLst>
                              <p:cond delay="33000"/>
                            </p:stCondLst>
                            <p:childTnLst>
                              <p:par>
                                <p:cTn id="113" presetID="10" presetClass="entr" presetSubtype="0" fill="hold" nodeType="afterEffect">
                                  <p:stCondLst>
                                    <p:cond delay="0"/>
                                  </p:stCondLst>
                                  <p:childTnLst>
                                    <p:set>
                                      <p:cBhvr>
                                        <p:cTn id="114" dur="1" fill="hold">
                                          <p:stCondLst>
                                            <p:cond delay="0"/>
                                          </p:stCondLst>
                                        </p:cTn>
                                        <p:tgtEl>
                                          <p:spTgt spid="19481"/>
                                        </p:tgtEl>
                                        <p:attrNameLst>
                                          <p:attrName>style.visibility</p:attrName>
                                        </p:attrNameLst>
                                      </p:cBhvr>
                                      <p:to>
                                        <p:strVal val="visible"/>
                                      </p:to>
                                    </p:set>
                                    <p:animEffect transition="in" filter="fade">
                                      <p:cBhvr>
                                        <p:cTn id="115" dur="1000"/>
                                        <p:tgtEl>
                                          <p:spTgt spid="19481"/>
                                        </p:tgtEl>
                                      </p:cBhvr>
                                    </p:animEffect>
                                  </p:childTnLst>
                                </p:cTn>
                              </p:par>
                              <p:par>
                                <p:cTn id="116" presetID="10" presetClass="entr" presetSubtype="0" fill="hold" nodeType="withEffect">
                                  <p:stCondLst>
                                    <p:cond delay="0"/>
                                  </p:stCondLst>
                                  <p:childTnLst>
                                    <p:set>
                                      <p:cBhvr>
                                        <p:cTn id="117" dur="1" fill="hold">
                                          <p:stCondLst>
                                            <p:cond delay="0"/>
                                          </p:stCondLst>
                                        </p:cTn>
                                        <p:tgtEl>
                                          <p:spTgt spid="19482"/>
                                        </p:tgtEl>
                                        <p:attrNameLst>
                                          <p:attrName>style.visibility</p:attrName>
                                        </p:attrNameLst>
                                      </p:cBhvr>
                                      <p:to>
                                        <p:strVal val="visible"/>
                                      </p:to>
                                    </p:set>
                                    <p:animEffect transition="in" filter="fade">
                                      <p:cBhvr>
                                        <p:cTn id="118" dur="1000"/>
                                        <p:tgtEl>
                                          <p:spTgt spid="19482"/>
                                        </p:tgtEl>
                                      </p:cBhvr>
                                    </p:animEffect>
                                  </p:childTnLst>
                                </p:cTn>
                              </p:par>
                              <p:par>
                                <p:cTn id="119" presetID="10" presetClass="entr" presetSubtype="0" fill="hold" nodeType="withEffect">
                                  <p:stCondLst>
                                    <p:cond delay="0"/>
                                  </p:stCondLst>
                                  <p:childTnLst>
                                    <p:set>
                                      <p:cBhvr>
                                        <p:cTn id="120" dur="1" fill="hold">
                                          <p:stCondLst>
                                            <p:cond delay="0"/>
                                          </p:stCondLst>
                                        </p:cTn>
                                        <p:tgtEl>
                                          <p:spTgt spid="19483"/>
                                        </p:tgtEl>
                                        <p:attrNameLst>
                                          <p:attrName>style.visibility</p:attrName>
                                        </p:attrNameLst>
                                      </p:cBhvr>
                                      <p:to>
                                        <p:strVal val="visible"/>
                                      </p:to>
                                    </p:set>
                                    <p:animEffect transition="in" filter="fade">
                                      <p:cBhvr>
                                        <p:cTn id="121" dur="1000"/>
                                        <p:tgtEl>
                                          <p:spTgt spid="19483"/>
                                        </p:tgtEl>
                                      </p:cBhvr>
                                    </p:animEffect>
                                  </p:childTnLst>
                                </p:cTn>
                              </p:par>
                            </p:childTnLst>
                          </p:cTn>
                        </p:par>
                        <p:par>
                          <p:cTn id="122" fill="hold">
                            <p:stCondLst>
                              <p:cond delay="34000"/>
                            </p:stCondLst>
                            <p:childTnLst>
                              <p:par>
                                <p:cTn id="123" presetID="10" presetClass="entr" presetSubtype="0" fill="hold" nodeType="afterEffect">
                                  <p:stCondLst>
                                    <p:cond delay="0"/>
                                  </p:stCondLst>
                                  <p:childTnLst>
                                    <p:set>
                                      <p:cBhvr>
                                        <p:cTn id="124" dur="1" fill="hold">
                                          <p:stCondLst>
                                            <p:cond delay="0"/>
                                          </p:stCondLst>
                                        </p:cTn>
                                        <p:tgtEl>
                                          <p:spTgt spid="19476"/>
                                        </p:tgtEl>
                                        <p:attrNameLst>
                                          <p:attrName>style.visibility</p:attrName>
                                        </p:attrNameLst>
                                      </p:cBhvr>
                                      <p:to>
                                        <p:strVal val="visible"/>
                                      </p:to>
                                    </p:set>
                                    <p:animEffect transition="in" filter="fade">
                                      <p:cBhvr>
                                        <p:cTn id="125" dur="2000"/>
                                        <p:tgtEl>
                                          <p:spTgt spid="19476"/>
                                        </p:tgtEl>
                                      </p:cBhvr>
                                    </p:animEffect>
                                  </p:childTnLst>
                                </p:cTn>
                              </p:par>
                            </p:childTnLst>
                          </p:cTn>
                        </p:par>
                        <p:par>
                          <p:cTn id="126" fill="hold">
                            <p:stCondLst>
                              <p:cond delay="36000"/>
                            </p:stCondLst>
                            <p:childTnLst>
                              <p:par>
                                <p:cTn id="127" presetID="10" presetClass="entr" presetSubtype="0" fill="hold" nodeType="afterEffect">
                                  <p:stCondLst>
                                    <p:cond delay="0"/>
                                  </p:stCondLst>
                                  <p:childTnLst>
                                    <p:set>
                                      <p:cBhvr>
                                        <p:cTn id="128" dur="1" fill="hold">
                                          <p:stCondLst>
                                            <p:cond delay="0"/>
                                          </p:stCondLst>
                                        </p:cTn>
                                        <p:tgtEl>
                                          <p:spTgt spid="19484"/>
                                        </p:tgtEl>
                                        <p:attrNameLst>
                                          <p:attrName>style.visibility</p:attrName>
                                        </p:attrNameLst>
                                      </p:cBhvr>
                                      <p:to>
                                        <p:strVal val="visible"/>
                                      </p:to>
                                    </p:set>
                                    <p:animEffect transition="in" filter="fade">
                                      <p:cBhvr>
                                        <p:cTn id="129" dur="1000"/>
                                        <p:tgtEl>
                                          <p:spTgt spid="19484"/>
                                        </p:tgtEl>
                                      </p:cBhvr>
                                    </p:animEffect>
                                  </p:childTnLst>
                                </p:cTn>
                              </p:par>
                            </p:childTnLst>
                          </p:cTn>
                        </p:par>
                        <p:par>
                          <p:cTn id="130" fill="hold">
                            <p:stCondLst>
                              <p:cond delay="37000"/>
                            </p:stCondLst>
                            <p:childTnLst>
                              <p:par>
                                <p:cTn id="131" presetID="10" presetClass="entr" presetSubtype="0" fill="hold" nodeType="afterEffect">
                                  <p:stCondLst>
                                    <p:cond delay="0"/>
                                  </p:stCondLst>
                                  <p:childTnLst>
                                    <p:set>
                                      <p:cBhvr>
                                        <p:cTn id="132" dur="1" fill="hold">
                                          <p:stCondLst>
                                            <p:cond delay="0"/>
                                          </p:stCondLst>
                                        </p:cTn>
                                        <p:tgtEl>
                                          <p:spTgt spid="19475"/>
                                        </p:tgtEl>
                                        <p:attrNameLst>
                                          <p:attrName>style.visibility</p:attrName>
                                        </p:attrNameLst>
                                      </p:cBhvr>
                                      <p:to>
                                        <p:strVal val="visible"/>
                                      </p:to>
                                    </p:set>
                                    <p:animEffect transition="in" filter="fade">
                                      <p:cBhvr>
                                        <p:cTn id="133" dur="2000"/>
                                        <p:tgtEl>
                                          <p:spTgt spid="19475"/>
                                        </p:tgtEl>
                                      </p:cBhvr>
                                    </p:animEffect>
                                  </p:childTnLst>
                                </p:cTn>
                              </p:par>
                            </p:childTnLst>
                          </p:cTn>
                        </p:par>
                        <p:par>
                          <p:cTn id="134" fill="hold">
                            <p:stCondLst>
                              <p:cond delay="39000"/>
                            </p:stCondLst>
                            <p:childTnLst>
                              <p:par>
                                <p:cTn id="135" presetID="10" presetClass="entr" presetSubtype="0" fill="hold" nodeType="afterEffect">
                                  <p:stCondLst>
                                    <p:cond delay="0"/>
                                  </p:stCondLst>
                                  <p:childTnLst>
                                    <p:set>
                                      <p:cBhvr>
                                        <p:cTn id="136" dur="1" fill="hold">
                                          <p:stCondLst>
                                            <p:cond delay="0"/>
                                          </p:stCondLst>
                                        </p:cTn>
                                        <p:tgtEl>
                                          <p:spTgt spid="19485"/>
                                        </p:tgtEl>
                                        <p:attrNameLst>
                                          <p:attrName>style.visibility</p:attrName>
                                        </p:attrNameLst>
                                      </p:cBhvr>
                                      <p:to>
                                        <p:strVal val="visible"/>
                                      </p:to>
                                    </p:set>
                                    <p:animEffect transition="in" filter="fade">
                                      <p:cBhvr>
                                        <p:cTn id="137" dur="1000"/>
                                        <p:tgtEl>
                                          <p:spTgt spid="19485"/>
                                        </p:tgtEl>
                                      </p:cBhvr>
                                    </p:animEffect>
                                  </p:childTnLst>
                                </p:cTn>
                              </p:par>
                            </p:childTnLst>
                          </p:cTn>
                        </p:par>
                        <p:par>
                          <p:cTn id="138" fill="hold">
                            <p:stCondLst>
                              <p:cond delay="40000"/>
                            </p:stCondLst>
                            <p:childTnLst>
                              <p:par>
                                <p:cTn id="139" presetID="10" presetClass="entr" presetSubtype="0" fill="hold" grpId="1" nodeType="afterEffect">
                                  <p:stCondLst>
                                    <p:cond delay="0"/>
                                  </p:stCondLst>
                                  <p:childTnLst>
                                    <p:set>
                                      <p:cBhvr>
                                        <p:cTn id="140" dur="1" fill="hold">
                                          <p:stCondLst>
                                            <p:cond delay="0"/>
                                          </p:stCondLst>
                                        </p:cTn>
                                        <p:tgtEl>
                                          <p:spTgt spid="19497"/>
                                        </p:tgtEl>
                                        <p:attrNameLst>
                                          <p:attrName>style.visibility</p:attrName>
                                        </p:attrNameLst>
                                      </p:cBhvr>
                                      <p:to>
                                        <p:strVal val="visible"/>
                                      </p:to>
                                    </p:set>
                                    <p:animEffect transition="in" filter="fade">
                                      <p:cBhvr>
                                        <p:cTn id="141" dur="1000"/>
                                        <p:tgtEl>
                                          <p:spTgt spid="19497"/>
                                        </p:tgtEl>
                                      </p:cBhvr>
                                    </p:animEffect>
                                  </p:childTnLst>
                                </p:cTn>
                              </p:par>
                              <p:par>
                                <p:cTn id="142" presetID="10" presetClass="entr" presetSubtype="0" fill="hold" nodeType="withEffect">
                                  <p:stCondLst>
                                    <p:cond delay="0"/>
                                  </p:stCondLst>
                                  <p:childTnLst>
                                    <p:set>
                                      <p:cBhvr>
                                        <p:cTn id="143" dur="1" fill="hold">
                                          <p:stCondLst>
                                            <p:cond delay="0"/>
                                          </p:stCondLst>
                                        </p:cTn>
                                        <p:tgtEl>
                                          <p:spTgt spid="19522"/>
                                        </p:tgtEl>
                                        <p:attrNameLst>
                                          <p:attrName>style.visibility</p:attrName>
                                        </p:attrNameLst>
                                      </p:cBhvr>
                                      <p:to>
                                        <p:strVal val="visible"/>
                                      </p:to>
                                    </p:set>
                                    <p:animEffect transition="in" filter="fade">
                                      <p:cBhvr>
                                        <p:cTn id="144" dur="500"/>
                                        <p:tgtEl>
                                          <p:spTgt spid="19522"/>
                                        </p:tgtEl>
                                      </p:cBhvr>
                                    </p:animEffect>
                                  </p:childTnLst>
                                </p:cTn>
                              </p:par>
                              <p:par>
                                <p:cTn id="145" presetID="10" presetClass="entr" presetSubtype="0" fill="hold" nodeType="withEffect">
                                  <p:stCondLst>
                                    <p:cond delay="0"/>
                                  </p:stCondLst>
                                  <p:childTnLst>
                                    <p:set>
                                      <p:cBhvr>
                                        <p:cTn id="146" dur="1" fill="hold">
                                          <p:stCondLst>
                                            <p:cond delay="0"/>
                                          </p:stCondLst>
                                        </p:cTn>
                                        <p:tgtEl>
                                          <p:spTgt spid="19499"/>
                                        </p:tgtEl>
                                        <p:attrNameLst>
                                          <p:attrName>style.visibility</p:attrName>
                                        </p:attrNameLst>
                                      </p:cBhvr>
                                      <p:to>
                                        <p:strVal val="visible"/>
                                      </p:to>
                                    </p:set>
                                    <p:animEffect transition="in" filter="fade">
                                      <p:cBhvr>
                                        <p:cTn id="147" dur="1000"/>
                                        <p:tgtEl>
                                          <p:spTgt spid="19499"/>
                                        </p:tgtEl>
                                      </p:cBhvr>
                                    </p:animEffect>
                                  </p:childTnLst>
                                </p:cTn>
                              </p:par>
                            </p:childTnLst>
                          </p:cTn>
                        </p:par>
                        <p:par>
                          <p:cTn id="148" fill="hold">
                            <p:stCondLst>
                              <p:cond delay="41000"/>
                            </p:stCondLst>
                            <p:childTnLst>
                              <p:par>
                                <p:cTn id="149" presetID="10" presetClass="entr" presetSubtype="0" fill="hold" nodeType="afterEffect">
                                  <p:stCondLst>
                                    <p:cond delay="0"/>
                                  </p:stCondLst>
                                  <p:childTnLst>
                                    <p:set>
                                      <p:cBhvr>
                                        <p:cTn id="150" dur="1" fill="hold">
                                          <p:stCondLst>
                                            <p:cond delay="0"/>
                                          </p:stCondLst>
                                        </p:cTn>
                                        <p:tgtEl>
                                          <p:spTgt spid="19507"/>
                                        </p:tgtEl>
                                        <p:attrNameLst>
                                          <p:attrName>style.visibility</p:attrName>
                                        </p:attrNameLst>
                                      </p:cBhvr>
                                      <p:to>
                                        <p:strVal val="visible"/>
                                      </p:to>
                                    </p:set>
                                    <p:animEffect transition="in" filter="fade">
                                      <p:cBhvr>
                                        <p:cTn id="151" dur="1000"/>
                                        <p:tgtEl>
                                          <p:spTgt spid="19507"/>
                                        </p:tgtEl>
                                      </p:cBhvr>
                                    </p:animEffect>
                                  </p:childTnLst>
                                </p:cTn>
                              </p:par>
                            </p:childTnLst>
                          </p:cTn>
                        </p:par>
                        <p:par>
                          <p:cTn id="152" fill="hold">
                            <p:stCondLst>
                              <p:cond delay="42000"/>
                            </p:stCondLst>
                            <p:childTnLst>
                              <p:par>
                                <p:cTn id="153" presetID="10" presetClass="entr" presetSubtype="0" fill="hold" nodeType="afterEffect">
                                  <p:stCondLst>
                                    <p:cond delay="0"/>
                                  </p:stCondLst>
                                  <p:childTnLst>
                                    <p:set>
                                      <p:cBhvr>
                                        <p:cTn id="154" dur="1" fill="hold">
                                          <p:stCondLst>
                                            <p:cond delay="0"/>
                                          </p:stCondLst>
                                        </p:cTn>
                                        <p:tgtEl>
                                          <p:spTgt spid="19479"/>
                                        </p:tgtEl>
                                        <p:attrNameLst>
                                          <p:attrName>style.visibility</p:attrName>
                                        </p:attrNameLst>
                                      </p:cBhvr>
                                      <p:to>
                                        <p:strVal val="visible"/>
                                      </p:to>
                                    </p:set>
                                    <p:animEffect transition="in" filter="fade">
                                      <p:cBhvr>
                                        <p:cTn id="155" dur="2000"/>
                                        <p:tgtEl>
                                          <p:spTgt spid="19479"/>
                                        </p:tgtEl>
                                      </p:cBhvr>
                                    </p:animEffect>
                                  </p:childTnLst>
                                </p:cTn>
                              </p:par>
                            </p:childTnLst>
                          </p:cTn>
                        </p:par>
                        <p:par>
                          <p:cTn id="156" fill="hold">
                            <p:stCondLst>
                              <p:cond delay="44000"/>
                            </p:stCondLst>
                            <p:childTnLst>
                              <p:par>
                                <p:cTn id="157" presetID="10" presetClass="entr" presetSubtype="0" fill="hold" nodeType="afterEffect">
                                  <p:stCondLst>
                                    <p:cond delay="0"/>
                                  </p:stCondLst>
                                  <p:childTnLst>
                                    <p:set>
                                      <p:cBhvr>
                                        <p:cTn id="158" dur="1" fill="hold">
                                          <p:stCondLst>
                                            <p:cond delay="0"/>
                                          </p:stCondLst>
                                        </p:cTn>
                                        <p:tgtEl>
                                          <p:spTgt spid="19510"/>
                                        </p:tgtEl>
                                        <p:attrNameLst>
                                          <p:attrName>style.visibility</p:attrName>
                                        </p:attrNameLst>
                                      </p:cBhvr>
                                      <p:to>
                                        <p:strVal val="visible"/>
                                      </p:to>
                                    </p:set>
                                    <p:animEffect transition="in" filter="fade">
                                      <p:cBhvr>
                                        <p:cTn id="159" dur="1000"/>
                                        <p:tgtEl>
                                          <p:spTgt spid="19510"/>
                                        </p:tgtEl>
                                      </p:cBhvr>
                                    </p:animEffect>
                                  </p:childTnLst>
                                </p:cTn>
                              </p:par>
                              <p:par>
                                <p:cTn id="160" presetID="10" presetClass="entr" presetSubtype="0" fill="hold" nodeType="withEffect">
                                  <p:stCondLst>
                                    <p:cond delay="0"/>
                                  </p:stCondLst>
                                  <p:childTnLst>
                                    <p:set>
                                      <p:cBhvr>
                                        <p:cTn id="161" dur="1" fill="hold">
                                          <p:stCondLst>
                                            <p:cond delay="0"/>
                                          </p:stCondLst>
                                        </p:cTn>
                                        <p:tgtEl>
                                          <p:spTgt spid="19509"/>
                                        </p:tgtEl>
                                        <p:attrNameLst>
                                          <p:attrName>style.visibility</p:attrName>
                                        </p:attrNameLst>
                                      </p:cBhvr>
                                      <p:to>
                                        <p:strVal val="visible"/>
                                      </p:to>
                                    </p:set>
                                    <p:animEffect transition="in" filter="fade">
                                      <p:cBhvr>
                                        <p:cTn id="162" dur="1000"/>
                                        <p:tgtEl>
                                          <p:spTgt spid="19509"/>
                                        </p:tgtEl>
                                      </p:cBhvr>
                                    </p:animEffect>
                                  </p:childTnLst>
                                </p:cTn>
                              </p:par>
                              <p:par>
                                <p:cTn id="163" presetID="10" presetClass="entr" presetSubtype="0" fill="hold" nodeType="withEffect">
                                  <p:stCondLst>
                                    <p:cond delay="0"/>
                                  </p:stCondLst>
                                  <p:childTnLst>
                                    <p:set>
                                      <p:cBhvr>
                                        <p:cTn id="164" dur="1" fill="hold">
                                          <p:stCondLst>
                                            <p:cond delay="0"/>
                                          </p:stCondLst>
                                        </p:cTn>
                                        <p:tgtEl>
                                          <p:spTgt spid="19488"/>
                                        </p:tgtEl>
                                        <p:attrNameLst>
                                          <p:attrName>style.visibility</p:attrName>
                                        </p:attrNameLst>
                                      </p:cBhvr>
                                      <p:to>
                                        <p:strVal val="visible"/>
                                      </p:to>
                                    </p:set>
                                    <p:animEffect transition="in" filter="fade">
                                      <p:cBhvr>
                                        <p:cTn id="165" dur="1000"/>
                                        <p:tgtEl>
                                          <p:spTgt spid="19488"/>
                                        </p:tgtEl>
                                      </p:cBhvr>
                                    </p:animEffect>
                                  </p:childTnLst>
                                </p:cTn>
                              </p:par>
                            </p:childTnLst>
                          </p:cTn>
                        </p:par>
                        <p:par>
                          <p:cTn id="166" fill="hold">
                            <p:stCondLst>
                              <p:cond delay="45000"/>
                            </p:stCondLst>
                            <p:childTnLst>
                              <p:par>
                                <p:cTn id="167" presetID="10" presetClass="entr" presetSubtype="0" fill="hold" nodeType="afterEffect">
                                  <p:stCondLst>
                                    <p:cond delay="0"/>
                                  </p:stCondLst>
                                  <p:childTnLst>
                                    <p:set>
                                      <p:cBhvr>
                                        <p:cTn id="168" dur="1" fill="hold">
                                          <p:stCondLst>
                                            <p:cond delay="0"/>
                                          </p:stCondLst>
                                        </p:cTn>
                                        <p:tgtEl>
                                          <p:spTgt spid="19477"/>
                                        </p:tgtEl>
                                        <p:attrNameLst>
                                          <p:attrName>style.visibility</p:attrName>
                                        </p:attrNameLst>
                                      </p:cBhvr>
                                      <p:to>
                                        <p:strVal val="visible"/>
                                      </p:to>
                                    </p:set>
                                    <p:animEffect transition="in" filter="fade">
                                      <p:cBhvr>
                                        <p:cTn id="169" dur="2000"/>
                                        <p:tgtEl>
                                          <p:spTgt spid="19477"/>
                                        </p:tgtEl>
                                      </p:cBhvr>
                                    </p:animEffect>
                                  </p:childTnLst>
                                </p:cTn>
                              </p:par>
                            </p:childTnLst>
                          </p:cTn>
                        </p:par>
                        <p:par>
                          <p:cTn id="170" fill="hold">
                            <p:stCondLst>
                              <p:cond delay="47000"/>
                            </p:stCondLst>
                            <p:childTnLst>
                              <p:par>
                                <p:cTn id="171" presetID="10" presetClass="entr" presetSubtype="0" fill="hold" nodeType="afterEffect">
                                  <p:stCondLst>
                                    <p:cond delay="0"/>
                                  </p:stCondLst>
                                  <p:childTnLst>
                                    <p:set>
                                      <p:cBhvr>
                                        <p:cTn id="172" dur="1" fill="hold">
                                          <p:stCondLst>
                                            <p:cond delay="0"/>
                                          </p:stCondLst>
                                        </p:cTn>
                                        <p:tgtEl>
                                          <p:spTgt spid="19487"/>
                                        </p:tgtEl>
                                        <p:attrNameLst>
                                          <p:attrName>style.visibility</p:attrName>
                                        </p:attrNameLst>
                                      </p:cBhvr>
                                      <p:to>
                                        <p:strVal val="visible"/>
                                      </p:to>
                                    </p:set>
                                    <p:animEffect transition="in" filter="fade">
                                      <p:cBhvr>
                                        <p:cTn id="173" dur="1000"/>
                                        <p:tgtEl>
                                          <p:spTgt spid="19487"/>
                                        </p:tgtEl>
                                      </p:cBhvr>
                                    </p:animEffect>
                                  </p:childTnLst>
                                </p:cTn>
                              </p:par>
                            </p:childTnLst>
                          </p:cTn>
                        </p:par>
                        <p:par>
                          <p:cTn id="174" fill="hold">
                            <p:stCondLst>
                              <p:cond delay="48000"/>
                            </p:stCondLst>
                            <p:childTnLst>
                              <p:par>
                                <p:cTn id="175" presetID="10" presetClass="entr" presetSubtype="0" fill="hold" nodeType="afterEffect">
                                  <p:stCondLst>
                                    <p:cond delay="0"/>
                                  </p:stCondLst>
                                  <p:childTnLst>
                                    <p:set>
                                      <p:cBhvr>
                                        <p:cTn id="176" dur="1" fill="hold">
                                          <p:stCondLst>
                                            <p:cond delay="0"/>
                                          </p:stCondLst>
                                        </p:cTn>
                                        <p:tgtEl>
                                          <p:spTgt spid="19472"/>
                                        </p:tgtEl>
                                        <p:attrNameLst>
                                          <p:attrName>style.visibility</p:attrName>
                                        </p:attrNameLst>
                                      </p:cBhvr>
                                      <p:to>
                                        <p:strVal val="visible"/>
                                      </p:to>
                                    </p:set>
                                    <p:animEffect transition="in" filter="fade">
                                      <p:cBhvr>
                                        <p:cTn id="177" dur="2000"/>
                                        <p:tgtEl>
                                          <p:spTgt spid="19472"/>
                                        </p:tgtEl>
                                      </p:cBhvr>
                                    </p:animEffect>
                                  </p:childTnLst>
                                </p:cTn>
                              </p:par>
                            </p:childTnLst>
                          </p:cTn>
                        </p:par>
                        <p:par>
                          <p:cTn id="178" fill="hold">
                            <p:stCondLst>
                              <p:cond delay="50000"/>
                            </p:stCondLst>
                            <p:childTnLst>
                              <p:par>
                                <p:cTn id="179" presetID="10" presetClass="entr" presetSubtype="0" fill="hold" nodeType="afterEffect">
                                  <p:stCondLst>
                                    <p:cond delay="0"/>
                                  </p:stCondLst>
                                  <p:childTnLst>
                                    <p:set>
                                      <p:cBhvr>
                                        <p:cTn id="180" dur="1" fill="hold">
                                          <p:stCondLst>
                                            <p:cond delay="0"/>
                                          </p:stCondLst>
                                        </p:cTn>
                                        <p:tgtEl>
                                          <p:spTgt spid="19486"/>
                                        </p:tgtEl>
                                        <p:attrNameLst>
                                          <p:attrName>style.visibility</p:attrName>
                                        </p:attrNameLst>
                                      </p:cBhvr>
                                      <p:to>
                                        <p:strVal val="visible"/>
                                      </p:to>
                                    </p:set>
                                    <p:animEffect transition="in" filter="fade">
                                      <p:cBhvr>
                                        <p:cTn id="181" dur="1000"/>
                                        <p:tgtEl>
                                          <p:spTgt spid="19486"/>
                                        </p:tgtEl>
                                      </p:cBhvr>
                                    </p:animEffect>
                                  </p:childTnLst>
                                </p:cTn>
                              </p:par>
                              <p:par>
                                <p:cTn id="182" presetID="10" presetClass="entr" presetSubtype="0" fill="hold" nodeType="withEffect">
                                  <p:stCondLst>
                                    <p:cond delay="0"/>
                                  </p:stCondLst>
                                  <p:childTnLst>
                                    <p:set>
                                      <p:cBhvr>
                                        <p:cTn id="183" dur="1" fill="hold">
                                          <p:stCondLst>
                                            <p:cond delay="0"/>
                                          </p:stCondLst>
                                        </p:cTn>
                                        <p:tgtEl>
                                          <p:spTgt spid="19500"/>
                                        </p:tgtEl>
                                        <p:attrNameLst>
                                          <p:attrName>style.visibility</p:attrName>
                                        </p:attrNameLst>
                                      </p:cBhvr>
                                      <p:to>
                                        <p:strVal val="visible"/>
                                      </p:to>
                                    </p:set>
                                    <p:animEffect transition="in" filter="fade">
                                      <p:cBhvr>
                                        <p:cTn id="184" dur="1000"/>
                                        <p:tgtEl>
                                          <p:spTgt spid="19500"/>
                                        </p:tgtEl>
                                      </p:cBhvr>
                                    </p:animEffect>
                                  </p:childTnLst>
                                </p:cTn>
                              </p:par>
                            </p:childTnLst>
                          </p:cTn>
                        </p:par>
                        <p:par>
                          <p:cTn id="185" fill="hold">
                            <p:stCondLst>
                              <p:cond delay="51000"/>
                            </p:stCondLst>
                            <p:childTnLst>
                              <p:par>
                                <p:cTn id="186" presetID="10" presetClass="entr" presetSubtype="0" fill="hold" nodeType="afterEffect">
                                  <p:stCondLst>
                                    <p:cond delay="0"/>
                                  </p:stCondLst>
                                  <p:childTnLst>
                                    <p:set>
                                      <p:cBhvr>
                                        <p:cTn id="187" dur="1" fill="hold">
                                          <p:stCondLst>
                                            <p:cond delay="0"/>
                                          </p:stCondLst>
                                        </p:cTn>
                                        <p:tgtEl>
                                          <p:spTgt spid="19508"/>
                                        </p:tgtEl>
                                        <p:attrNameLst>
                                          <p:attrName>style.visibility</p:attrName>
                                        </p:attrNameLst>
                                      </p:cBhvr>
                                      <p:to>
                                        <p:strVal val="visible"/>
                                      </p:to>
                                    </p:set>
                                    <p:animEffect transition="in" filter="fade">
                                      <p:cBhvr>
                                        <p:cTn id="188" dur="1000"/>
                                        <p:tgtEl>
                                          <p:spTgt spid="19508"/>
                                        </p:tgtEl>
                                      </p:cBhvr>
                                    </p:animEffect>
                                  </p:childTnLst>
                                </p:cTn>
                              </p:par>
                            </p:childTnLst>
                          </p:cTn>
                        </p:par>
                        <p:par>
                          <p:cTn id="189" fill="hold">
                            <p:stCondLst>
                              <p:cond delay="52000"/>
                            </p:stCondLst>
                            <p:childTnLst>
                              <p:par>
                                <p:cTn id="190" presetID="10" presetClass="entr" presetSubtype="0" fill="hold" nodeType="afterEffect">
                                  <p:stCondLst>
                                    <p:cond delay="0"/>
                                  </p:stCondLst>
                                  <p:childTnLst>
                                    <p:set>
                                      <p:cBhvr>
                                        <p:cTn id="191" dur="1" fill="hold">
                                          <p:stCondLst>
                                            <p:cond delay="0"/>
                                          </p:stCondLst>
                                        </p:cTn>
                                        <p:tgtEl>
                                          <p:spTgt spid="19493"/>
                                        </p:tgtEl>
                                        <p:attrNameLst>
                                          <p:attrName>style.visibility</p:attrName>
                                        </p:attrNameLst>
                                      </p:cBhvr>
                                      <p:to>
                                        <p:strVal val="visible"/>
                                      </p:to>
                                    </p:set>
                                    <p:animEffect transition="in" filter="fade">
                                      <p:cBhvr>
                                        <p:cTn id="192" dur="2000"/>
                                        <p:tgtEl>
                                          <p:spTgt spid="19493"/>
                                        </p:tgtEl>
                                      </p:cBhvr>
                                    </p:animEffect>
                                  </p:childTnLst>
                                </p:cTn>
                              </p:par>
                            </p:childTnLst>
                          </p:cTn>
                        </p:par>
                        <p:par>
                          <p:cTn id="193" fill="hold">
                            <p:stCondLst>
                              <p:cond delay="54000"/>
                            </p:stCondLst>
                            <p:childTnLst>
                              <p:par>
                                <p:cTn id="194" presetID="10" presetClass="entr" presetSubtype="0" fill="hold" nodeType="afterEffect">
                                  <p:stCondLst>
                                    <p:cond delay="0"/>
                                  </p:stCondLst>
                                  <p:childTnLst>
                                    <p:set>
                                      <p:cBhvr>
                                        <p:cTn id="195" dur="1" fill="hold">
                                          <p:stCondLst>
                                            <p:cond delay="0"/>
                                          </p:stCondLst>
                                        </p:cTn>
                                        <p:tgtEl>
                                          <p:spTgt spid="19494"/>
                                        </p:tgtEl>
                                        <p:attrNameLst>
                                          <p:attrName>style.visibility</p:attrName>
                                        </p:attrNameLst>
                                      </p:cBhvr>
                                      <p:to>
                                        <p:strVal val="visible"/>
                                      </p:to>
                                    </p:set>
                                    <p:animEffect transition="in" filter="fade">
                                      <p:cBhvr>
                                        <p:cTn id="196" dur="1000"/>
                                        <p:tgtEl>
                                          <p:spTgt spid="19494"/>
                                        </p:tgtEl>
                                      </p:cBhvr>
                                    </p:animEffect>
                                  </p:childTnLst>
                                </p:cTn>
                              </p:par>
                            </p:childTnLst>
                          </p:cTn>
                        </p:par>
                        <p:par>
                          <p:cTn id="197" fill="hold">
                            <p:stCondLst>
                              <p:cond delay="55000"/>
                            </p:stCondLst>
                            <p:childTnLst>
                              <p:par>
                                <p:cTn id="198" presetID="10" presetClass="entr" presetSubtype="0" fill="hold" nodeType="afterEffect">
                                  <p:stCondLst>
                                    <p:cond delay="0"/>
                                  </p:stCondLst>
                                  <p:childTnLst>
                                    <p:set>
                                      <p:cBhvr>
                                        <p:cTn id="199" dur="1" fill="hold">
                                          <p:stCondLst>
                                            <p:cond delay="0"/>
                                          </p:stCondLst>
                                        </p:cTn>
                                        <p:tgtEl>
                                          <p:spTgt spid="19495"/>
                                        </p:tgtEl>
                                        <p:attrNameLst>
                                          <p:attrName>style.visibility</p:attrName>
                                        </p:attrNameLst>
                                      </p:cBhvr>
                                      <p:to>
                                        <p:strVal val="visible"/>
                                      </p:to>
                                    </p:set>
                                    <p:animEffect transition="in" filter="fade">
                                      <p:cBhvr>
                                        <p:cTn id="200" dur="2000"/>
                                        <p:tgtEl>
                                          <p:spTgt spid="19495"/>
                                        </p:tgtEl>
                                      </p:cBhvr>
                                    </p:animEffect>
                                  </p:childTnLst>
                                </p:cTn>
                              </p:par>
                            </p:childTnLst>
                          </p:cTn>
                        </p:par>
                        <p:par>
                          <p:cTn id="201" fill="hold">
                            <p:stCondLst>
                              <p:cond delay="57000"/>
                            </p:stCondLst>
                            <p:childTnLst>
                              <p:par>
                                <p:cTn id="202" presetID="10" presetClass="entr" presetSubtype="0" fill="hold" nodeType="afterEffect">
                                  <p:stCondLst>
                                    <p:cond delay="0"/>
                                  </p:stCondLst>
                                  <p:childTnLst>
                                    <p:set>
                                      <p:cBhvr>
                                        <p:cTn id="203" dur="1" fill="hold">
                                          <p:stCondLst>
                                            <p:cond delay="0"/>
                                          </p:stCondLst>
                                        </p:cTn>
                                        <p:tgtEl>
                                          <p:spTgt spid="19496"/>
                                        </p:tgtEl>
                                        <p:attrNameLst>
                                          <p:attrName>style.visibility</p:attrName>
                                        </p:attrNameLst>
                                      </p:cBhvr>
                                      <p:to>
                                        <p:strVal val="visible"/>
                                      </p:to>
                                    </p:set>
                                    <p:animEffect transition="in" filter="fade">
                                      <p:cBhvr>
                                        <p:cTn id="204" dur="1000"/>
                                        <p:tgtEl>
                                          <p:spTgt spid="19496"/>
                                        </p:tgtEl>
                                      </p:cBhvr>
                                    </p:animEffect>
                                  </p:childTnLst>
                                </p:cTn>
                              </p:par>
                            </p:childTnLst>
                          </p:cTn>
                        </p:par>
                        <p:par>
                          <p:cTn id="205" fill="hold">
                            <p:stCondLst>
                              <p:cond delay="58000"/>
                            </p:stCondLst>
                            <p:childTnLst>
                              <p:par>
                                <p:cTn id="206" presetID="10" presetClass="entr" presetSubtype="0" fill="hold" grpId="2" nodeType="afterEffect">
                                  <p:stCondLst>
                                    <p:cond delay="0"/>
                                  </p:stCondLst>
                                  <p:childTnLst>
                                    <p:set>
                                      <p:cBhvr>
                                        <p:cTn id="207" dur="1" fill="hold">
                                          <p:stCondLst>
                                            <p:cond delay="0"/>
                                          </p:stCondLst>
                                        </p:cTn>
                                        <p:tgtEl>
                                          <p:spTgt spid="19497"/>
                                        </p:tgtEl>
                                        <p:attrNameLst>
                                          <p:attrName>style.visibility</p:attrName>
                                        </p:attrNameLst>
                                      </p:cBhvr>
                                      <p:to>
                                        <p:strVal val="visible"/>
                                      </p:to>
                                    </p:set>
                                    <p:animEffect transition="in" filter="fade">
                                      <p:cBhvr>
                                        <p:cTn id="208" dur="1000"/>
                                        <p:tgtEl>
                                          <p:spTgt spid="19497"/>
                                        </p:tgtEl>
                                      </p:cBhvr>
                                    </p:animEffect>
                                  </p:childTnLst>
                                </p:cTn>
                              </p:par>
                              <p:par>
                                <p:cTn id="209" presetID="10" presetClass="entr" presetSubtype="0" fill="hold" nodeType="withEffect">
                                  <p:stCondLst>
                                    <p:cond delay="0"/>
                                  </p:stCondLst>
                                  <p:childTnLst>
                                    <p:set>
                                      <p:cBhvr>
                                        <p:cTn id="210" dur="1" fill="hold">
                                          <p:stCondLst>
                                            <p:cond delay="0"/>
                                          </p:stCondLst>
                                        </p:cTn>
                                        <p:tgtEl>
                                          <p:spTgt spid="19523"/>
                                        </p:tgtEl>
                                        <p:attrNameLst>
                                          <p:attrName>style.visibility</p:attrName>
                                        </p:attrNameLst>
                                      </p:cBhvr>
                                      <p:to>
                                        <p:strVal val="visible"/>
                                      </p:to>
                                    </p:set>
                                    <p:animEffect transition="in" filter="fade">
                                      <p:cBhvr>
                                        <p:cTn id="211" dur="500"/>
                                        <p:tgtEl>
                                          <p:spTgt spid="19523"/>
                                        </p:tgtEl>
                                      </p:cBhvr>
                                    </p:animEffect>
                                  </p:childTnLst>
                                </p:cTn>
                              </p:par>
                            </p:childTnLst>
                          </p:cTn>
                        </p:par>
                        <p:par>
                          <p:cTn id="212" fill="hold">
                            <p:stCondLst>
                              <p:cond delay="59000"/>
                            </p:stCondLst>
                            <p:childTnLst>
                              <p:par>
                                <p:cTn id="213" presetID="10" presetClass="entr" presetSubtype="0" fill="hold" nodeType="afterEffect">
                                  <p:stCondLst>
                                    <p:cond delay="0"/>
                                  </p:stCondLst>
                                  <p:childTnLst>
                                    <p:set>
                                      <p:cBhvr>
                                        <p:cTn id="214" dur="1" fill="hold">
                                          <p:stCondLst>
                                            <p:cond delay="0"/>
                                          </p:stCondLst>
                                        </p:cTn>
                                        <p:tgtEl>
                                          <p:spTgt spid="19529"/>
                                        </p:tgtEl>
                                        <p:attrNameLst>
                                          <p:attrName>style.visibility</p:attrName>
                                        </p:attrNameLst>
                                      </p:cBhvr>
                                      <p:to>
                                        <p:strVal val="visible"/>
                                      </p:to>
                                    </p:set>
                                    <p:animEffect transition="in" filter="fade">
                                      <p:cBhvr>
                                        <p:cTn id="215" dur="2000"/>
                                        <p:tgtEl>
                                          <p:spTgt spid="19529"/>
                                        </p:tgtEl>
                                      </p:cBhvr>
                                    </p:animEffect>
                                  </p:childTnLst>
                                </p:cTn>
                              </p:par>
                            </p:childTnLst>
                          </p:cTn>
                        </p:par>
                        <p:par>
                          <p:cTn id="216" fill="hold">
                            <p:stCondLst>
                              <p:cond delay="61000"/>
                            </p:stCondLst>
                            <p:childTnLst>
                              <p:par>
                                <p:cTn id="217" presetID="10" presetClass="entr" presetSubtype="0" fill="hold" nodeType="afterEffect">
                                  <p:stCondLst>
                                    <p:cond delay="0"/>
                                  </p:stCondLst>
                                  <p:childTnLst>
                                    <p:set>
                                      <p:cBhvr>
                                        <p:cTn id="218" dur="1" fill="hold">
                                          <p:stCondLst>
                                            <p:cond delay="0"/>
                                          </p:stCondLst>
                                        </p:cTn>
                                        <p:tgtEl>
                                          <p:spTgt spid="19511"/>
                                        </p:tgtEl>
                                        <p:attrNameLst>
                                          <p:attrName>style.visibility</p:attrName>
                                        </p:attrNameLst>
                                      </p:cBhvr>
                                      <p:to>
                                        <p:strVal val="visible"/>
                                      </p:to>
                                    </p:set>
                                    <p:animEffect transition="in" filter="fade">
                                      <p:cBhvr>
                                        <p:cTn id="219" dur="1000"/>
                                        <p:tgtEl>
                                          <p:spTgt spid="19511"/>
                                        </p:tgtEl>
                                      </p:cBhvr>
                                    </p:animEffect>
                                  </p:childTnLst>
                                </p:cTn>
                              </p:par>
                              <p:par>
                                <p:cTn id="220" presetID="10" presetClass="entr" presetSubtype="0" fill="hold" nodeType="withEffect">
                                  <p:stCondLst>
                                    <p:cond delay="0"/>
                                  </p:stCondLst>
                                  <p:childTnLst>
                                    <p:set>
                                      <p:cBhvr>
                                        <p:cTn id="221" dur="1" fill="hold">
                                          <p:stCondLst>
                                            <p:cond delay="0"/>
                                          </p:stCondLst>
                                        </p:cTn>
                                        <p:tgtEl>
                                          <p:spTgt spid="19489"/>
                                        </p:tgtEl>
                                        <p:attrNameLst>
                                          <p:attrName>style.visibility</p:attrName>
                                        </p:attrNameLst>
                                      </p:cBhvr>
                                      <p:to>
                                        <p:strVal val="visible"/>
                                      </p:to>
                                    </p:set>
                                    <p:animEffect transition="in" filter="fade">
                                      <p:cBhvr>
                                        <p:cTn id="222" dur="1000"/>
                                        <p:tgtEl>
                                          <p:spTgt spid="19489"/>
                                        </p:tgtEl>
                                      </p:cBhvr>
                                    </p:animEffect>
                                  </p:childTnLst>
                                </p:cTn>
                              </p:par>
                            </p:childTnLst>
                          </p:cTn>
                        </p:par>
                        <p:par>
                          <p:cTn id="223" fill="hold">
                            <p:stCondLst>
                              <p:cond delay="62000"/>
                            </p:stCondLst>
                            <p:childTnLst>
                              <p:par>
                                <p:cTn id="224" presetID="10" presetClass="entr" presetSubtype="0" fill="hold" nodeType="afterEffect">
                                  <p:stCondLst>
                                    <p:cond delay="0"/>
                                  </p:stCondLst>
                                  <p:childTnLst>
                                    <p:set>
                                      <p:cBhvr>
                                        <p:cTn id="225" dur="1" fill="hold">
                                          <p:stCondLst>
                                            <p:cond delay="0"/>
                                          </p:stCondLst>
                                        </p:cTn>
                                        <p:tgtEl>
                                          <p:spTgt spid="19478"/>
                                        </p:tgtEl>
                                        <p:attrNameLst>
                                          <p:attrName>style.visibility</p:attrName>
                                        </p:attrNameLst>
                                      </p:cBhvr>
                                      <p:to>
                                        <p:strVal val="visible"/>
                                      </p:to>
                                    </p:set>
                                    <p:animEffect transition="in" filter="fade">
                                      <p:cBhvr>
                                        <p:cTn id="226" dur="2000"/>
                                        <p:tgtEl>
                                          <p:spTgt spid="19478"/>
                                        </p:tgtEl>
                                      </p:cBhvr>
                                    </p:animEffect>
                                  </p:childTnLst>
                                </p:cTn>
                              </p:par>
                            </p:childTnLst>
                          </p:cTn>
                        </p:par>
                        <p:par>
                          <p:cTn id="227" fill="hold">
                            <p:stCondLst>
                              <p:cond delay="64000"/>
                            </p:stCondLst>
                            <p:childTnLst>
                              <p:par>
                                <p:cTn id="228" presetID="10" presetClass="entr" presetSubtype="0" fill="hold" nodeType="afterEffect">
                                  <p:stCondLst>
                                    <p:cond delay="0"/>
                                  </p:stCondLst>
                                  <p:childTnLst>
                                    <p:set>
                                      <p:cBhvr>
                                        <p:cTn id="229" dur="1" fill="hold">
                                          <p:stCondLst>
                                            <p:cond delay="0"/>
                                          </p:stCondLst>
                                        </p:cTn>
                                        <p:tgtEl>
                                          <p:spTgt spid="19490"/>
                                        </p:tgtEl>
                                        <p:attrNameLst>
                                          <p:attrName>style.visibility</p:attrName>
                                        </p:attrNameLst>
                                      </p:cBhvr>
                                      <p:to>
                                        <p:strVal val="visible"/>
                                      </p:to>
                                    </p:set>
                                    <p:animEffect transition="in" filter="fade">
                                      <p:cBhvr>
                                        <p:cTn id="230" dur="1000"/>
                                        <p:tgtEl>
                                          <p:spTgt spid="19490"/>
                                        </p:tgtEl>
                                      </p:cBhvr>
                                    </p:animEffect>
                                  </p:childTnLst>
                                </p:cTn>
                              </p:par>
                            </p:childTnLst>
                          </p:cTn>
                        </p:par>
                        <p:par>
                          <p:cTn id="231" fill="hold">
                            <p:stCondLst>
                              <p:cond delay="65000"/>
                            </p:stCondLst>
                            <p:childTnLst>
                              <p:par>
                                <p:cTn id="232" presetID="10" presetClass="entr" presetSubtype="0" fill="hold" nodeType="afterEffect">
                                  <p:stCondLst>
                                    <p:cond delay="0"/>
                                  </p:stCondLst>
                                  <p:childTnLst>
                                    <p:set>
                                      <p:cBhvr>
                                        <p:cTn id="233" dur="1" fill="hold">
                                          <p:stCondLst>
                                            <p:cond delay="0"/>
                                          </p:stCondLst>
                                        </p:cTn>
                                        <p:tgtEl>
                                          <p:spTgt spid="19473"/>
                                        </p:tgtEl>
                                        <p:attrNameLst>
                                          <p:attrName>style.visibility</p:attrName>
                                        </p:attrNameLst>
                                      </p:cBhvr>
                                      <p:to>
                                        <p:strVal val="visible"/>
                                      </p:to>
                                    </p:set>
                                    <p:animEffect transition="in" filter="fade">
                                      <p:cBhvr>
                                        <p:cTn id="234" dur="2000"/>
                                        <p:tgtEl>
                                          <p:spTgt spid="19473"/>
                                        </p:tgtEl>
                                      </p:cBhvr>
                                    </p:animEffect>
                                  </p:childTnLst>
                                </p:cTn>
                              </p:par>
                              <p:par>
                                <p:cTn id="235" presetID="10" presetClass="entr" presetSubtype="0" fill="hold" nodeType="withEffect">
                                  <p:stCondLst>
                                    <p:cond delay="0"/>
                                  </p:stCondLst>
                                  <p:childTnLst>
                                    <p:set>
                                      <p:cBhvr>
                                        <p:cTn id="236" dur="1" fill="hold">
                                          <p:stCondLst>
                                            <p:cond delay="0"/>
                                          </p:stCondLst>
                                        </p:cTn>
                                        <p:tgtEl>
                                          <p:spTgt spid="19474"/>
                                        </p:tgtEl>
                                        <p:attrNameLst>
                                          <p:attrName>style.visibility</p:attrName>
                                        </p:attrNameLst>
                                      </p:cBhvr>
                                      <p:to>
                                        <p:strVal val="visible"/>
                                      </p:to>
                                    </p:set>
                                    <p:animEffect transition="in" filter="fade">
                                      <p:cBhvr>
                                        <p:cTn id="237" dur="2000"/>
                                        <p:tgtEl>
                                          <p:spTgt spid="19474"/>
                                        </p:tgtEl>
                                      </p:cBhvr>
                                    </p:animEffect>
                                  </p:childTnLst>
                                </p:cTn>
                              </p:par>
                            </p:childTnLst>
                          </p:cTn>
                        </p:par>
                        <p:par>
                          <p:cTn id="238" fill="hold">
                            <p:stCondLst>
                              <p:cond delay="67000"/>
                            </p:stCondLst>
                            <p:childTnLst>
                              <p:par>
                                <p:cTn id="239" presetID="10" presetClass="entr" presetSubtype="0" fill="hold" nodeType="afterEffect">
                                  <p:stCondLst>
                                    <p:cond delay="0"/>
                                  </p:stCondLst>
                                  <p:childTnLst>
                                    <p:set>
                                      <p:cBhvr>
                                        <p:cTn id="240" dur="1" fill="hold">
                                          <p:stCondLst>
                                            <p:cond delay="0"/>
                                          </p:stCondLst>
                                        </p:cTn>
                                        <p:tgtEl>
                                          <p:spTgt spid="19491"/>
                                        </p:tgtEl>
                                        <p:attrNameLst>
                                          <p:attrName>style.visibility</p:attrName>
                                        </p:attrNameLst>
                                      </p:cBhvr>
                                      <p:to>
                                        <p:strVal val="visible"/>
                                      </p:to>
                                    </p:set>
                                    <p:animEffect transition="in" filter="fade">
                                      <p:cBhvr>
                                        <p:cTn id="241" dur="1000"/>
                                        <p:tgtEl>
                                          <p:spTgt spid="19491"/>
                                        </p:tgtEl>
                                      </p:cBhvr>
                                    </p:animEffect>
                                  </p:childTnLst>
                                </p:cTn>
                              </p:par>
                              <p:par>
                                <p:cTn id="242" presetID="10" presetClass="entr" presetSubtype="0" fill="hold" nodeType="withEffect">
                                  <p:stCondLst>
                                    <p:cond delay="0"/>
                                  </p:stCondLst>
                                  <p:childTnLst>
                                    <p:set>
                                      <p:cBhvr>
                                        <p:cTn id="243" dur="1" fill="hold">
                                          <p:stCondLst>
                                            <p:cond delay="0"/>
                                          </p:stCondLst>
                                        </p:cTn>
                                        <p:tgtEl>
                                          <p:spTgt spid="19492"/>
                                        </p:tgtEl>
                                        <p:attrNameLst>
                                          <p:attrName>style.visibility</p:attrName>
                                        </p:attrNameLst>
                                      </p:cBhvr>
                                      <p:to>
                                        <p:strVal val="visible"/>
                                      </p:to>
                                    </p:set>
                                    <p:animEffect transition="in" filter="fade">
                                      <p:cBhvr>
                                        <p:cTn id="244" dur="1000"/>
                                        <p:tgtEl>
                                          <p:spTgt spid="1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3" grpId="0" animBg="1"/>
      <p:bldP spid="19464" grpId="0" animBg="1"/>
      <p:bldP spid="19465" grpId="0" animBg="1"/>
      <p:bldP spid="19466" grpId="0" animBg="1"/>
      <p:bldP spid="19497" grpId="0" animBg="1"/>
      <p:bldP spid="19497" grpId="1" animBg="1"/>
      <p:bldP spid="19497" grpId="2" animBg="1"/>
      <p:bldP spid="195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7"/>
          <p:cNvSpPr>
            <a:spLocks noChangeArrowheads="1"/>
          </p:cNvSpPr>
          <p:nvPr/>
        </p:nvSpPr>
        <p:spPr bwMode="auto">
          <a:xfrm>
            <a:off x="6083300" y="698500"/>
            <a:ext cx="355600" cy="599440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pic>
        <p:nvPicPr>
          <p:cNvPr id="31747" name="Picture 2"/>
          <p:cNvPicPr>
            <a:picLocks noChangeAspect="1" noChangeArrowheads="1"/>
          </p:cNvPicPr>
          <p:nvPr/>
        </p:nvPicPr>
        <p:blipFill>
          <a:blip r:embed="rId2"/>
          <a:srcRect/>
          <a:stretch>
            <a:fillRect/>
          </a:stretch>
        </p:blipFill>
        <p:spPr bwMode="auto">
          <a:xfrm>
            <a:off x="495300" y="3392488"/>
            <a:ext cx="4349750" cy="3275012"/>
          </a:xfrm>
          <a:prstGeom prst="rect">
            <a:avLst/>
          </a:prstGeom>
          <a:noFill/>
          <a:ln w="9525">
            <a:solidFill>
              <a:schemeClr val="bg2"/>
            </a:solidFill>
            <a:miter lim="800000"/>
            <a:headEnd/>
            <a:tailEnd/>
          </a:ln>
        </p:spPr>
      </p:pic>
      <p:sp>
        <p:nvSpPr>
          <p:cNvPr id="31748" name="Rectangle 3"/>
          <p:cNvSpPr>
            <a:spLocks noChangeArrowheads="1"/>
          </p:cNvSpPr>
          <p:nvPr/>
        </p:nvSpPr>
        <p:spPr bwMode="auto">
          <a:xfrm>
            <a:off x="282575" y="620713"/>
            <a:ext cx="3543300" cy="292100"/>
          </a:xfrm>
          <a:prstGeom prst="rect">
            <a:avLst/>
          </a:prstGeom>
          <a:noFill/>
          <a:ln w="9525">
            <a:noFill/>
            <a:miter lim="800000"/>
            <a:headEnd/>
            <a:tailEnd/>
          </a:ln>
        </p:spPr>
        <p:txBody>
          <a:bodyPr>
            <a:prstTxWarp prst="textNoShape">
              <a:avLst/>
            </a:prstTxWarp>
          </a:bodyPr>
          <a:lstStyle/>
          <a:p>
            <a:r>
              <a:rPr lang="en-US" altLang="ja-JP" sz="1200">
                <a:solidFill>
                  <a:schemeClr val="tx2"/>
                </a:solidFill>
                <a:latin typeface="ヒラギノ角ゴ Pro W6" pitchFamily="-103" charset="-128"/>
                <a:ea typeface="ヒラギノ角ゴ Pro W6" pitchFamily="-103" charset="-128"/>
                <a:cs typeface="ヒラギノ角ゴ Pro W6" pitchFamily="-103" charset="-128"/>
              </a:rPr>
              <a:t>■</a:t>
            </a:r>
            <a:r>
              <a:rPr lang="ja-JP" altLang="en-US" sz="1200">
                <a:solidFill>
                  <a:schemeClr val="tx2"/>
                </a:solidFill>
                <a:latin typeface="ヒラギノ角ゴ Pro W6" pitchFamily="-103" charset="-128"/>
                <a:ea typeface="ヒラギノ角ゴ Pro W6" pitchFamily="-103" charset="-128"/>
                <a:cs typeface="ヒラギノ角ゴ Pro W6" pitchFamily="-103" charset="-128"/>
              </a:rPr>
              <a:t>青山学院大学、</a:t>
            </a:r>
            <a:r>
              <a:rPr lang="en-US" altLang="ja-JP" sz="1200">
                <a:solidFill>
                  <a:schemeClr val="tx2"/>
                </a:solidFill>
                <a:latin typeface="ヒラギノ角ゴ Pro W6" pitchFamily="-103" charset="-128"/>
                <a:ea typeface="ヒラギノ角ゴ Pro W6" pitchFamily="-103" charset="-128"/>
                <a:cs typeface="ヒラギノ角ゴ Pro W6" pitchFamily="-103" charset="-128"/>
              </a:rPr>
              <a:t>LMC</a:t>
            </a:r>
            <a:r>
              <a:rPr lang="ja-JP" altLang="en-US" sz="1200">
                <a:solidFill>
                  <a:schemeClr val="tx2"/>
                </a:solidFill>
                <a:latin typeface="ヒラギノ角ゴ Pro W6" pitchFamily="-103" charset="-128"/>
                <a:ea typeface="ヒラギノ角ゴ Pro W6" pitchFamily="-103" charset="-128"/>
                <a:cs typeface="ヒラギノ角ゴ Pro W6" pitchFamily="-103" charset="-128"/>
              </a:rPr>
              <a:t>の研究</a:t>
            </a:r>
            <a:r>
              <a:rPr lang="en-US" altLang="ja-JP" sz="1200">
                <a:solidFill>
                  <a:schemeClr val="tx2"/>
                </a:solidFill>
                <a:latin typeface="ヒラギノ角ゴ Pro W6" pitchFamily="-103" charset="-128"/>
                <a:ea typeface="ヒラギノ角ゴ Pro W6" pitchFamily="-103" charset="-128"/>
                <a:cs typeface="ヒラギノ角ゴ Pro W6" pitchFamily="-103" charset="-128"/>
              </a:rPr>
              <a:t/>
            </a:r>
            <a:br>
              <a:rPr lang="en-US" altLang="ja-JP" sz="1200">
                <a:solidFill>
                  <a:schemeClr val="tx2"/>
                </a:solidFill>
                <a:latin typeface="ヒラギノ角ゴ Pro W6" pitchFamily="-103" charset="-128"/>
                <a:ea typeface="ヒラギノ角ゴ Pro W6" pitchFamily="-103" charset="-128"/>
                <a:cs typeface="ヒラギノ角ゴ Pro W6" pitchFamily="-103" charset="-128"/>
              </a:rPr>
            </a:br>
            <a:endParaRPr lang="en-US" altLang="ja-JP" sz="1200">
              <a:solidFill>
                <a:schemeClr val="tx2"/>
              </a:solidFill>
              <a:latin typeface="ＭＳ ゴシック" pitchFamily="-103" charset="-128"/>
              <a:ea typeface="ＭＳ ゴシック" pitchFamily="-103" charset="-128"/>
              <a:cs typeface="ＭＳ ゴシック" pitchFamily="-103" charset="-128"/>
            </a:endParaRPr>
          </a:p>
        </p:txBody>
      </p:sp>
      <p:sp>
        <p:nvSpPr>
          <p:cNvPr id="31749" name="Text Box 4"/>
          <p:cNvSpPr txBox="1">
            <a:spLocks noChangeArrowheads="1"/>
          </p:cNvSpPr>
          <p:nvPr/>
        </p:nvSpPr>
        <p:spPr bwMode="auto">
          <a:xfrm>
            <a:off x="481013" y="930275"/>
            <a:ext cx="5410200" cy="868363"/>
          </a:xfrm>
          <a:prstGeom prst="rect">
            <a:avLst/>
          </a:prstGeom>
          <a:noFill/>
          <a:ln w="9525">
            <a:noFill/>
            <a:miter lim="800000"/>
            <a:headEnd/>
            <a:tailEnd/>
          </a:ln>
        </p:spPr>
        <p:txBody>
          <a:bodyPr>
            <a:prstTxWarp prst="textNoShape">
              <a:avLst/>
            </a:prstTxWarp>
            <a:spAutoFit/>
          </a:bodyPr>
          <a:lstStyle/>
          <a:p>
            <a:pPr>
              <a:spcBef>
                <a:spcPct val="50000"/>
              </a:spcBef>
            </a:pPr>
            <a:r>
              <a:rPr lang="ja-JP" altLang="en-US" dirty="0">
                <a:solidFill>
                  <a:schemeClr val="tx2"/>
                </a:solidFill>
              </a:rPr>
              <a:t>大学</a:t>
            </a:r>
            <a:r>
              <a:rPr lang="ja-JP" altLang="en-US" dirty="0" smtClean="0">
                <a:solidFill>
                  <a:schemeClr val="tx2"/>
                </a:solidFill>
              </a:rPr>
              <a:t>ノートシステム</a:t>
            </a:r>
            <a:r>
              <a:rPr lang="en-US" altLang="ja-JP" dirty="0" smtClean="0">
                <a:solidFill>
                  <a:schemeClr val="tx2"/>
                </a:solidFill>
              </a:rPr>
              <a:t>『</a:t>
            </a:r>
            <a:r>
              <a:rPr lang="en-US" altLang="ja-JP" dirty="0" err="1" smtClean="0">
                <a:solidFill>
                  <a:schemeClr val="tx2"/>
                </a:solidFill>
              </a:rPr>
              <a:t>THInKS</a:t>
            </a:r>
            <a:r>
              <a:rPr lang="en-US" altLang="ja-JP" dirty="0" smtClean="0">
                <a:solidFill>
                  <a:schemeClr val="tx2"/>
                </a:solidFill>
              </a:rPr>
              <a:t>』</a:t>
            </a:r>
            <a:r>
              <a:rPr lang="ja-JP" altLang="en-US" dirty="0" smtClean="0">
                <a:solidFill>
                  <a:schemeClr val="tx2"/>
                </a:solidFill>
              </a:rPr>
              <a:t>：</a:t>
            </a:r>
            <a:endParaRPr lang="en-US" altLang="ja-JP" dirty="0">
              <a:solidFill>
                <a:schemeClr val="tx2"/>
              </a:solidFill>
            </a:endParaRPr>
          </a:p>
          <a:p>
            <a:pPr>
              <a:lnSpc>
                <a:spcPct val="120000"/>
              </a:lnSpc>
              <a:spcBef>
                <a:spcPct val="50000"/>
              </a:spcBef>
            </a:pPr>
            <a:r>
              <a:rPr lang="ja-JP" altLang="en-US" dirty="0"/>
              <a:t>自分のスタイルで、「</a:t>
            </a:r>
            <a:r>
              <a:rPr lang="ja-JP" altLang="en-US" dirty="0">
                <a:latin typeface="ヒラギノ角ゴ Pro W6" pitchFamily="-103" charset="-128"/>
                <a:ea typeface="ヒラギノ角ゴ Pro W6" pitchFamily="-103" charset="-128"/>
                <a:cs typeface="ヒラギノ角ゴ Pro W6" pitchFamily="-103" charset="-128"/>
              </a:rPr>
              <a:t>書く、整理する、発想する、学ぶ</a:t>
            </a:r>
            <a:r>
              <a:rPr lang="ja-JP" altLang="en-US" dirty="0"/>
              <a:t>」を設計する</a:t>
            </a:r>
            <a:r>
              <a:rPr lang="en-US" altLang="ja-JP" dirty="0" err="1"/>
              <a:t>THInKS</a:t>
            </a:r>
            <a:r>
              <a:rPr lang="ja-JP" altLang="en-US" dirty="0"/>
              <a:t>に大学在学中のすべてを記述していくことができる。個人の環境であるノート空間の設計は、ラーニングメディアセンターでの最初の受講内容である。</a:t>
            </a:r>
          </a:p>
        </p:txBody>
      </p:sp>
      <p:sp>
        <p:nvSpPr>
          <p:cNvPr id="31750" name="Text Box 6"/>
          <p:cNvSpPr txBox="1">
            <a:spLocks noChangeArrowheads="1"/>
          </p:cNvSpPr>
          <p:nvPr/>
        </p:nvSpPr>
        <p:spPr bwMode="auto">
          <a:xfrm>
            <a:off x="6054725" y="744538"/>
            <a:ext cx="3744913" cy="47307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a:latin typeface="ヒラギノ角ゴ Pro W6" pitchFamily="-103" charset="-128"/>
                <a:ea typeface="ヒラギノ角ゴ Pro W6" pitchFamily="-103" charset="-128"/>
                <a:cs typeface="ヒラギノ角ゴ Pro W6" pitchFamily="-103" charset="-128"/>
              </a:rPr>
              <a:t>■</a:t>
            </a:r>
            <a:r>
              <a:rPr lang="ja-JP" altLang="en-US">
                <a:latin typeface="ヒラギノ角ゴ Pro W6" pitchFamily="-103" charset="-128"/>
                <a:ea typeface="ヒラギノ角ゴ Pro W6" pitchFamily="-103" charset="-128"/>
                <a:cs typeface="ヒラギノ角ゴ Pro W6" pitchFamily="-103" charset="-128"/>
              </a:rPr>
              <a:t>大学ノートの中身</a:t>
            </a:r>
            <a:r>
              <a:rPr lang="en-US" altLang="ja-JP">
                <a:latin typeface="ヒラギノ角ゴ Pro W6" pitchFamily="-103" charset="-128"/>
                <a:ea typeface="ヒラギノ角ゴ Pro W6" pitchFamily="-103" charset="-128"/>
                <a:cs typeface="ヒラギノ角ゴ Pro W6" pitchFamily="-103" charset="-128"/>
              </a:rPr>
              <a:t>/THInKS</a:t>
            </a:r>
            <a:r>
              <a:rPr lang="ja-JP" altLang="en-US">
                <a:latin typeface="ヒラギノ角ゴ Pro W6" pitchFamily="-103" charset="-128"/>
                <a:ea typeface="ヒラギノ角ゴ Pro W6" pitchFamily="-103" charset="-128"/>
                <a:cs typeface="ヒラギノ角ゴ Pro W6" pitchFamily="-103" charset="-128"/>
              </a:rPr>
              <a:t>上のアプリケーション群の候補</a:t>
            </a:r>
            <a:endParaRPr lang="en-US" altLang="ja-JP">
              <a:latin typeface="ＭＳ ゴシック" pitchFamily="-103" charset="-128"/>
              <a:ea typeface="ＭＳ ゴシック" pitchFamily="-103" charset="-128"/>
              <a:cs typeface="ＭＳ ゴシック" pitchFamily="-103" charset="-128"/>
            </a:endParaRPr>
          </a:p>
          <a:p>
            <a:pPr>
              <a:spcBef>
                <a:spcPct val="50000"/>
              </a:spcBef>
            </a:pPr>
            <a:r>
              <a:rPr lang="ja-JP" altLang="en-US">
                <a:latin typeface="Times" pitchFamily="-103" charset="0"/>
                <a:ea typeface="ＭＳ ゴシック" pitchFamily="-103" charset="-128"/>
                <a:cs typeface="ＭＳ ゴシック" pitchFamily="-103" charset="-128"/>
              </a:rPr>
              <a:t>　</a:t>
            </a:r>
          </a:p>
        </p:txBody>
      </p:sp>
      <p:sp>
        <p:nvSpPr>
          <p:cNvPr id="31751" name="Rectangle 7"/>
          <p:cNvSpPr>
            <a:spLocks noChangeArrowheads="1"/>
          </p:cNvSpPr>
          <p:nvPr/>
        </p:nvSpPr>
        <p:spPr bwMode="auto">
          <a:xfrm>
            <a:off x="6475413" y="1049338"/>
            <a:ext cx="2736850" cy="1625600"/>
          </a:xfrm>
          <a:prstGeom prst="rect">
            <a:avLst/>
          </a:prstGeom>
          <a:solidFill>
            <a:srgbClr val="CC99FF">
              <a:alpha val="45882"/>
            </a:srgbClr>
          </a:solidFill>
          <a:ln w="9525">
            <a:solidFill>
              <a:schemeClr val="hlink"/>
            </a:solidFill>
            <a:miter lim="800000"/>
            <a:headEnd/>
            <a:tailEnd/>
          </a:ln>
        </p:spPr>
        <p:txBody>
          <a:bodyPr>
            <a:prstTxWarp prst="textNoShape">
              <a:avLst/>
            </a:prstTxWarp>
            <a:spAutoFit/>
          </a:bodyPr>
          <a:lstStyle/>
          <a:p>
            <a:r>
              <a:rPr lang="en-US"/>
              <a:t>講義ノート</a:t>
            </a:r>
            <a:endParaRPr lang="en-US" altLang="ja-JP"/>
          </a:p>
          <a:p>
            <a:r>
              <a:rPr lang="en-US" altLang="ja-JP"/>
              <a:t>Bit</a:t>
            </a:r>
          </a:p>
          <a:p>
            <a:r>
              <a:rPr lang="ja-JP" altLang="en-US"/>
              <a:t>レポーティング</a:t>
            </a:r>
            <a:endParaRPr lang="en-US" altLang="ja-JP"/>
          </a:p>
          <a:p>
            <a:r>
              <a:rPr lang="ja-JP" altLang="en-US"/>
              <a:t>クラブ、サークル活動</a:t>
            </a:r>
            <a:endParaRPr lang="en-US" altLang="ja-JP"/>
          </a:p>
          <a:p>
            <a:r>
              <a:rPr lang="en-US"/>
              <a:t>趣味</a:t>
            </a:r>
            <a:r>
              <a:rPr lang="en-US" altLang="ja-JP"/>
              <a:t>/</a:t>
            </a:r>
            <a:r>
              <a:rPr lang="ja-JP" altLang="en-US"/>
              <a:t>知的好奇心</a:t>
            </a:r>
            <a:r>
              <a:rPr lang="en-US" altLang="ja-JP"/>
              <a:t>/</a:t>
            </a:r>
            <a:r>
              <a:rPr lang="en-US"/>
              <a:t>メモ</a:t>
            </a:r>
            <a:endParaRPr lang="en-US" altLang="ja-JP"/>
          </a:p>
          <a:p>
            <a:r>
              <a:rPr lang="en-US"/>
              <a:t>スケジューラ</a:t>
            </a:r>
            <a:r>
              <a:rPr lang="en-US" altLang="ja-JP"/>
              <a:t>/</a:t>
            </a:r>
            <a:r>
              <a:rPr lang="ja-JP" altLang="en-US"/>
              <a:t>将来の目標</a:t>
            </a:r>
            <a:endParaRPr lang="en-US" altLang="ja-JP"/>
          </a:p>
          <a:p>
            <a:r>
              <a:rPr lang="ja-JP" altLang="en-US"/>
              <a:t>収集</a:t>
            </a:r>
            <a:r>
              <a:rPr lang="en-US" altLang="ja-JP"/>
              <a:t>/</a:t>
            </a:r>
            <a:r>
              <a:rPr lang="en-US"/>
              <a:t>クリッピング</a:t>
            </a:r>
            <a:endParaRPr lang="en-US" altLang="ja-JP"/>
          </a:p>
          <a:p>
            <a:r>
              <a:rPr lang="en-US"/>
              <a:t>参考文献</a:t>
            </a:r>
            <a:endParaRPr lang="en-US" altLang="ja-JP"/>
          </a:p>
          <a:p>
            <a:r>
              <a:rPr lang="en-US"/>
              <a:t>感想</a:t>
            </a:r>
            <a:r>
              <a:rPr lang="en-US" altLang="ja-JP"/>
              <a:t>/</a:t>
            </a:r>
            <a:r>
              <a:rPr lang="ja-JP" altLang="en-US"/>
              <a:t>日記</a:t>
            </a:r>
            <a:r>
              <a:rPr lang="en-US" altLang="ja-JP"/>
              <a:t>/</a:t>
            </a:r>
            <a:r>
              <a:rPr lang="ja-JP" altLang="en-US"/>
              <a:t>出来事</a:t>
            </a:r>
            <a:endParaRPr lang="en-US" altLang="ja-JP"/>
          </a:p>
          <a:p>
            <a:endParaRPr lang="en-US" altLang="ja-JP"/>
          </a:p>
        </p:txBody>
      </p:sp>
      <p:pic>
        <p:nvPicPr>
          <p:cNvPr id="31752" name="Picture 8"/>
          <p:cNvPicPr>
            <a:picLocks noChangeAspect="1" noChangeArrowheads="1"/>
          </p:cNvPicPr>
          <p:nvPr/>
        </p:nvPicPr>
        <p:blipFill>
          <a:blip r:embed="rId3"/>
          <a:srcRect/>
          <a:stretch>
            <a:fillRect/>
          </a:stretch>
        </p:blipFill>
        <p:spPr bwMode="auto">
          <a:xfrm>
            <a:off x="2705100" y="1816100"/>
            <a:ext cx="3373438" cy="4495800"/>
          </a:xfrm>
          <a:prstGeom prst="rect">
            <a:avLst/>
          </a:prstGeom>
          <a:noFill/>
          <a:ln w="9525">
            <a:solidFill>
              <a:schemeClr val="bg2"/>
            </a:solidFill>
            <a:miter lim="800000"/>
            <a:headEnd/>
            <a:tailEnd/>
          </a:ln>
        </p:spPr>
      </p:pic>
      <p:pic>
        <p:nvPicPr>
          <p:cNvPr id="31753" name="Picture 9"/>
          <p:cNvPicPr>
            <a:picLocks noChangeAspect="1" noChangeArrowheads="1"/>
          </p:cNvPicPr>
          <p:nvPr/>
        </p:nvPicPr>
        <p:blipFill>
          <a:blip r:embed="rId4"/>
          <a:srcRect/>
          <a:stretch>
            <a:fillRect/>
          </a:stretch>
        </p:blipFill>
        <p:spPr bwMode="auto">
          <a:xfrm>
            <a:off x="6524625" y="4338638"/>
            <a:ext cx="3173413" cy="1985962"/>
          </a:xfrm>
          <a:prstGeom prst="rect">
            <a:avLst/>
          </a:prstGeom>
          <a:noFill/>
          <a:ln w="9525">
            <a:solidFill>
              <a:schemeClr val="bg2"/>
            </a:solidFill>
            <a:miter lim="800000"/>
            <a:headEnd/>
            <a:tailEnd/>
          </a:ln>
        </p:spPr>
      </p:pic>
      <p:sp>
        <p:nvSpPr>
          <p:cNvPr id="31754" name="Text Box 10"/>
          <p:cNvSpPr txBox="1">
            <a:spLocks noChangeArrowheads="1"/>
          </p:cNvSpPr>
          <p:nvPr/>
        </p:nvSpPr>
        <p:spPr bwMode="auto">
          <a:xfrm>
            <a:off x="2951163" y="5832475"/>
            <a:ext cx="3644900" cy="701675"/>
          </a:xfrm>
          <a:prstGeom prst="rect">
            <a:avLst/>
          </a:prstGeom>
          <a:noFill/>
          <a:ln w="9525">
            <a:noFill/>
            <a:miter lim="800000"/>
            <a:headEnd/>
            <a:tailEnd/>
          </a:ln>
        </p:spPr>
        <p:txBody>
          <a:bodyPr>
            <a:prstTxWarp prst="textNoShape">
              <a:avLst/>
            </a:prstTxWarp>
            <a:spAutoFit/>
          </a:bodyPr>
          <a:lstStyle/>
          <a:p>
            <a:pPr>
              <a:spcBef>
                <a:spcPct val="50000"/>
              </a:spcBef>
            </a:pPr>
            <a:r>
              <a:rPr lang="ja-JP" altLang="en-US">
                <a:latin typeface="Times" pitchFamily="-103" charset="0"/>
                <a:ea typeface="ＭＳ ゴシック" pitchFamily="-103" charset="-128"/>
                <a:cs typeface="ＭＳ ゴシック" pitchFamily="-103" charset="-128"/>
              </a:rPr>
              <a:t>分類設定</a:t>
            </a:r>
            <a:endParaRPr lang="en-US" altLang="ja-JP">
              <a:latin typeface="Times" pitchFamily="-103" charset="0"/>
              <a:ea typeface="ＭＳ ゴシック" pitchFamily="-103" charset="-128"/>
              <a:cs typeface="ＭＳ ゴシック" pitchFamily="-103" charset="-128"/>
            </a:endParaRPr>
          </a:p>
          <a:p>
            <a:pPr>
              <a:spcBef>
                <a:spcPct val="50000"/>
              </a:spcBef>
            </a:pPr>
            <a:r>
              <a:rPr lang="ja-JP" altLang="en-US">
                <a:latin typeface="Times" pitchFamily="-103" charset="0"/>
                <a:ea typeface="ＭＳ ゴシック" pitchFamily="-103" charset="-128"/>
                <a:cs typeface="ＭＳ ゴシック" pitchFamily="-103" charset="-128"/>
              </a:rPr>
              <a:t>・日付型</a:t>
            </a:r>
            <a:endParaRPr lang="en-US" altLang="ja-JP">
              <a:latin typeface="Times" pitchFamily="-103" charset="0"/>
              <a:ea typeface="ＭＳ ゴシック" pitchFamily="-103" charset="-128"/>
              <a:cs typeface="ＭＳ ゴシック" pitchFamily="-103" charset="-128"/>
            </a:endParaRPr>
          </a:p>
          <a:p>
            <a:pPr>
              <a:spcBef>
                <a:spcPct val="50000"/>
              </a:spcBef>
            </a:pPr>
            <a:r>
              <a:rPr lang="ja-JP" altLang="en-US">
                <a:latin typeface="Times" pitchFamily="-103" charset="0"/>
                <a:ea typeface="ＭＳ ゴシック" pitchFamily="-103" charset="-128"/>
                <a:cs typeface="ＭＳ ゴシック" pitchFamily="-103" charset="-128"/>
              </a:rPr>
              <a:t>・カテゴリー型</a:t>
            </a:r>
          </a:p>
        </p:txBody>
      </p:sp>
      <p:sp>
        <p:nvSpPr>
          <p:cNvPr id="31755" name="AutoShape 11"/>
          <p:cNvSpPr>
            <a:spLocks noChangeArrowheads="1"/>
          </p:cNvSpPr>
          <p:nvPr/>
        </p:nvSpPr>
        <p:spPr bwMode="auto">
          <a:xfrm>
            <a:off x="898525" y="1973263"/>
            <a:ext cx="2028825" cy="2079625"/>
          </a:xfrm>
          <a:prstGeom prst="foldedCorner">
            <a:avLst>
              <a:gd name="adj" fmla="val 12500"/>
            </a:avLst>
          </a:prstGeom>
          <a:solidFill>
            <a:srgbClr val="FFFF99"/>
          </a:solidFill>
          <a:ln w="9525">
            <a:solidFill>
              <a:schemeClr val="tx1"/>
            </a:solidFill>
            <a:round/>
            <a:headEnd/>
            <a:tailEnd/>
          </a:ln>
        </p:spPr>
        <p:txBody>
          <a:bodyPr anchor="ctr">
            <a:prstTxWarp prst="textNoShape">
              <a:avLst/>
            </a:prstTxWarp>
            <a:spAutoFit/>
          </a:bodyPr>
          <a:lstStyle/>
          <a:p>
            <a:pPr>
              <a:lnSpc>
                <a:spcPct val="140000"/>
              </a:lnSpc>
              <a:spcBef>
                <a:spcPct val="50000"/>
              </a:spcBef>
            </a:pPr>
            <a:r>
              <a:rPr lang="ja-JP" altLang="en-US" sz="800">
                <a:latin typeface="Times" pitchFamily="-103" charset="0"/>
              </a:rPr>
              <a:t>学生、教職員は、自分の好きな電子的なノートを設計することが可能だが、ラーニングメディアセンタは、いくつかのお奨めスタイルを提供していて、その使い方などをコーチングしてくれる。成長するに従って、それはオリジナルのノート空間になってくる。</a:t>
            </a:r>
            <a:endParaRPr lang="en-US" altLang="ja-JP" sz="800">
              <a:latin typeface="Times" pitchFamily="-103" charset="0"/>
            </a:endParaRPr>
          </a:p>
          <a:p>
            <a:pPr>
              <a:lnSpc>
                <a:spcPct val="140000"/>
              </a:lnSpc>
              <a:spcBef>
                <a:spcPct val="50000"/>
              </a:spcBef>
            </a:pPr>
            <a:r>
              <a:rPr lang="ja-JP" altLang="en-US" sz="800">
                <a:latin typeface="Times" pitchFamily="-103" charset="0"/>
              </a:rPr>
              <a:t>書くという単位は、ポストイット型のカードをイメージする。それらカードを、自分のスタイルで整理する。</a:t>
            </a:r>
          </a:p>
        </p:txBody>
      </p:sp>
      <p:pic>
        <p:nvPicPr>
          <p:cNvPr id="31756" name="Picture 12"/>
          <p:cNvPicPr>
            <a:picLocks noChangeAspect="1" noChangeArrowheads="1"/>
          </p:cNvPicPr>
          <p:nvPr/>
        </p:nvPicPr>
        <p:blipFill>
          <a:blip r:embed="rId5"/>
          <a:srcRect/>
          <a:stretch>
            <a:fillRect/>
          </a:stretch>
        </p:blipFill>
        <p:spPr bwMode="auto">
          <a:xfrm>
            <a:off x="7775575" y="2820988"/>
            <a:ext cx="1997075" cy="2025650"/>
          </a:xfrm>
          <a:prstGeom prst="rect">
            <a:avLst/>
          </a:prstGeom>
          <a:noFill/>
          <a:ln w="9525">
            <a:noFill/>
            <a:miter lim="800000"/>
            <a:headEnd/>
            <a:tailEnd/>
          </a:ln>
        </p:spPr>
      </p:pic>
      <p:cxnSp>
        <p:nvCxnSpPr>
          <p:cNvPr id="31757" name="AutoShape 13"/>
          <p:cNvCxnSpPr>
            <a:cxnSpLocks noChangeShapeType="1"/>
            <a:stCxn id="31751" idx="2"/>
          </p:cNvCxnSpPr>
          <p:nvPr/>
        </p:nvCxnSpPr>
        <p:spPr bwMode="auto">
          <a:xfrm rot="5400000">
            <a:off x="7230269" y="3220244"/>
            <a:ext cx="1158875" cy="68263"/>
          </a:xfrm>
          <a:prstGeom prst="bentConnector4">
            <a:avLst>
              <a:gd name="adj1" fmla="val 6301"/>
              <a:gd name="adj2" fmla="val 434884"/>
            </a:avLst>
          </a:prstGeom>
          <a:noFill/>
          <a:ln w="9525">
            <a:solidFill>
              <a:schemeClr val="tx1"/>
            </a:solidFill>
            <a:miter lim="800000"/>
            <a:headEnd/>
            <a:tailEnd type="triangle" w="med" len="med"/>
          </a:ln>
        </p:spPr>
      </p:cxnSp>
      <p:cxnSp>
        <p:nvCxnSpPr>
          <p:cNvPr id="31758" name="AutoShape 14"/>
          <p:cNvCxnSpPr>
            <a:cxnSpLocks noChangeShapeType="1"/>
          </p:cNvCxnSpPr>
          <p:nvPr/>
        </p:nvCxnSpPr>
        <p:spPr bwMode="auto">
          <a:xfrm rot="10800000" flipH="1" flipV="1">
            <a:off x="6484938" y="1862138"/>
            <a:ext cx="49212" cy="3636962"/>
          </a:xfrm>
          <a:prstGeom prst="bentConnector3">
            <a:avLst>
              <a:gd name="adj1" fmla="val -464514"/>
            </a:avLst>
          </a:prstGeom>
          <a:noFill/>
          <a:ln w="9525">
            <a:solidFill>
              <a:schemeClr val="tx1"/>
            </a:solidFill>
            <a:miter lim="800000"/>
            <a:headEnd/>
            <a:tailEnd type="triangle" w="med" len="med"/>
          </a:ln>
        </p:spPr>
      </p:cxnSp>
      <p:sp>
        <p:nvSpPr>
          <p:cNvPr id="31759" name="Text Box 15"/>
          <p:cNvSpPr txBox="1">
            <a:spLocks noChangeArrowheads="1"/>
          </p:cNvSpPr>
          <p:nvPr/>
        </p:nvSpPr>
        <p:spPr bwMode="auto">
          <a:xfrm>
            <a:off x="6521062" y="2897188"/>
            <a:ext cx="1168787" cy="553998"/>
          </a:xfrm>
          <a:prstGeom prst="rect">
            <a:avLst/>
          </a:prstGeom>
          <a:solidFill>
            <a:srgbClr val="C0C0C0"/>
          </a:solidFill>
          <a:ln w="9525">
            <a:noFill/>
            <a:miter lim="800000"/>
            <a:headEnd/>
            <a:tailEnd/>
          </a:ln>
        </p:spPr>
        <p:txBody>
          <a:bodyPr wrap="square">
            <a:prstTxWarp prst="textNoShape">
              <a:avLst/>
            </a:prstTxWarp>
            <a:spAutoFit/>
          </a:bodyPr>
          <a:lstStyle/>
          <a:p>
            <a:r>
              <a:rPr lang="ja-JP" altLang="en-US" dirty="0" smtClean="0"/>
              <a:t>コミュニティー型</a:t>
            </a:r>
            <a:r>
              <a:rPr lang="en-US" altLang="ja-JP" dirty="0" smtClean="0"/>
              <a:t>Web</a:t>
            </a:r>
            <a:r>
              <a:rPr lang="ja-JP" altLang="en-US" dirty="0" smtClean="0"/>
              <a:t>サイトシステムとの連動</a:t>
            </a:r>
            <a:endParaRPr lang="ja-JP" altLang="en-US" dirty="0">
              <a:latin typeface="ＭＳ ゴシック" pitchFamily="-103" charset="-128"/>
              <a:ea typeface="ＭＳ ゴシック" pitchFamily="-103" charset="-128"/>
              <a:cs typeface="ＭＳ ゴシック" pitchFamily="-103" charset="-128"/>
            </a:endParaRPr>
          </a:p>
        </p:txBody>
      </p:sp>
      <p:sp>
        <p:nvSpPr>
          <p:cNvPr id="31760" name="Text Box 16"/>
          <p:cNvSpPr txBox="1">
            <a:spLocks noChangeArrowheads="1"/>
          </p:cNvSpPr>
          <p:nvPr/>
        </p:nvSpPr>
        <p:spPr bwMode="auto">
          <a:xfrm>
            <a:off x="604837" y="254000"/>
            <a:ext cx="2825893"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ja-JP" altLang="en-US" sz="1200" dirty="0">
                <a:solidFill>
                  <a:schemeClr val="bg1"/>
                </a:solidFill>
              </a:rPr>
              <a:t>研究の</a:t>
            </a:r>
            <a:r>
              <a:rPr lang="ja-JP" altLang="en-US" sz="1200" dirty="0" smtClean="0">
                <a:solidFill>
                  <a:schemeClr val="bg1"/>
                </a:solidFill>
              </a:rPr>
              <a:t>紹介（</a:t>
            </a:r>
            <a:r>
              <a:rPr lang="en-US" altLang="ja-JP" sz="1200" dirty="0" smtClean="0">
                <a:solidFill>
                  <a:schemeClr val="bg1"/>
                </a:solidFill>
              </a:rPr>
              <a:t>2004〜2008</a:t>
            </a:r>
            <a:r>
              <a:rPr lang="ja-JP" altLang="en-US" sz="1200" dirty="0" smtClean="0">
                <a:solidFill>
                  <a:schemeClr val="bg1"/>
                </a:solidFill>
              </a:rPr>
              <a:t>年）</a:t>
            </a:r>
            <a:endParaRPr lang="ja-JP" altLang="en-US" sz="1200" dirty="0">
              <a:solidFill>
                <a:schemeClr val="bg1"/>
              </a:solidFill>
            </a:endParaRPr>
          </a:p>
        </p:txBody>
      </p:sp>
      <p:sp>
        <p:nvSpPr>
          <p:cNvPr id="17" name="Text Box 15"/>
          <p:cNvSpPr txBox="1">
            <a:spLocks noChangeArrowheads="1"/>
          </p:cNvSpPr>
          <p:nvPr/>
        </p:nvSpPr>
        <p:spPr bwMode="auto">
          <a:xfrm>
            <a:off x="6383802" y="4245348"/>
            <a:ext cx="1168787" cy="246221"/>
          </a:xfrm>
          <a:prstGeom prst="rect">
            <a:avLst/>
          </a:prstGeom>
          <a:solidFill>
            <a:srgbClr val="C0C0C0"/>
          </a:solidFill>
          <a:ln w="9525">
            <a:noFill/>
            <a:miter lim="800000"/>
            <a:headEnd/>
            <a:tailEnd/>
          </a:ln>
        </p:spPr>
        <p:txBody>
          <a:bodyPr wrap="square">
            <a:prstTxWarp prst="textNoShape">
              <a:avLst/>
            </a:prstTxWarp>
            <a:spAutoFit/>
          </a:bodyPr>
          <a:lstStyle/>
          <a:p>
            <a:r>
              <a:rPr lang="ja-JP" altLang="en-US" dirty="0" smtClean="0">
                <a:latin typeface="ＭＳ ゴシック" pitchFamily="-103" charset="-128"/>
                <a:ea typeface="ＭＳ ゴシック" pitchFamily="-103" charset="-128"/>
                <a:cs typeface="ＭＳ ゴシック" pitchFamily="-103" charset="-128"/>
              </a:rPr>
              <a:t>履修システム</a:t>
            </a:r>
            <a:endParaRPr lang="ja-JP" altLang="en-US" dirty="0">
              <a:latin typeface="ＭＳ ゴシック" pitchFamily="-103" charset="-128"/>
              <a:ea typeface="ＭＳ ゴシック" pitchFamily="-103" charset="-128"/>
              <a:cs typeface="ＭＳ ゴシック" pitchFamily="-103" charset="-128"/>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6083300" y="698500"/>
            <a:ext cx="355600" cy="599440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32771" name="Rectangle 4"/>
          <p:cNvSpPr>
            <a:spLocks noChangeArrowheads="1"/>
          </p:cNvSpPr>
          <p:nvPr/>
        </p:nvSpPr>
        <p:spPr bwMode="auto">
          <a:xfrm>
            <a:off x="5854700" y="679450"/>
            <a:ext cx="141288" cy="5978525"/>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grpSp>
        <p:nvGrpSpPr>
          <p:cNvPr id="32772" name="Group 6"/>
          <p:cNvGrpSpPr>
            <a:grpSpLocks/>
          </p:cNvGrpSpPr>
          <p:nvPr/>
        </p:nvGrpSpPr>
        <p:grpSpPr bwMode="auto">
          <a:xfrm>
            <a:off x="6527800" y="892175"/>
            <a:ext cx="3160713" cy="1314450"/>
            <a:chOff x="2088" y="920"/>
            <a:chExt cx="1991" cy="828"/>
          </a:xfrm>
        </p:grpSpPr>
        <p:grpSp>
          <p:nvGrpSpPr>
            <p:cNvPr id="32806" name="Group 7"/>
            <p:cNvGrpSpPr>
              <a:grpSpLocks/>
            </p:cNvGrpSpPr>
            <p:nvPr/>
          </p:nvGrpSpPr>
          <p:grpSpPr bwMode="auto">
            <a:xfrm>
              <a:off x="2088" y="920"/>
              <a:ext cx="1938" cy="828"/>
              <a:chOff x="2088" y="920"/>
              <a:chExt cx="1938" cy="828"/>
            </a:xfrm>
          </p:grpSpPr>
          <p:sp>
            <p:nvSpPr>
              <p:cNvPr id="36872" name="Rectangle 8"/>
              <p:cNvSpPr>
                <a:spLocks noChangeArrowheads="1"/>
              </p:cNvSpPr>
              <p:nvPr/>
            </p:nvSpPr>
            <p:spPr bwMode="auto">
              <a:xfrm>
                <a:off x="2088" y="920"/>
                <a:ext cx="1938" cy="828"/>
              </a:xfrm>
              <a:prstGeom prst="rect">
                <a:avLst/>
              </a:prstGeom>
              <a:solidFill>
                <a:schemeClr val="bg1"/>
              </a:solidFill>
              <a:ln w="19050">
                <a:solidFill>
                  <a:srgbClr val="FF504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endParaRPr lang="ja-JP" altLang="en-US"/>
              </a:p>
            </p:txBody>
          </p:sp>
          <p:pic>
            <p:nvPicPr>
              <p:cNvPr id="32809" name="Picture 9"/>
              <p:cNvPicPr>
                <a:picLocks noChangeAspect="1" noChangeArrowheads="1"/>
              </p:cNvPicPr>
              <p:nvPr/>
            </p:nvPicPr>
            <p:blipFill>
              <a:blip r:embed="rId2"/>
              <a:srcRect/>
              <a:stretch>
                <a:fillRect/>
              </a:stretch>
            </p:blipFill>
            <p:spPr bwMode="auto">
              <a:xfrm>
                <a:off x="2177" y="964"/>
                <a:ext cx="1801" cy="759"/>
              </a:xfrm>
              <a:prstGeom prst="rect">
                <a:avLst/>
              </a:prstGeom>
              <a:noFill/>
              <a:ln w="9525">
                <a:noFill/>
                <a:miter lim="800000"/>
                <a:headEnd/>
                <a:tailEnd/>
              </a:ln>
            </p:spPr>
          </p:pic>
        </p:grpSp>
        <p:sp>
          <p:nvSpPr>
            <p:cNvPr id="32807" name="Text Box 10"/>
            <p:cNvSpPr txBox="1">
              <a:spLocks noChangeArrowheads="1"/>
            </p:cNvSpPr>
            <p:nvPr/>
          </p:nvSpPr>
          <p:spPr bwMode="auto">
            <a:xfrm>
              <a:off x="3083" y="925"/>
              <a:ext cx="996" cy="135"/>
            </a:xfrm>
            <a:prstGeom prst="rect">
              <a:avLst/>
            </a:prstGeom>
            <a:noFill/>
            <a:ln w="9525">
              <a:noFill/>
              <a:miter lim="800000"/>
              <a:headEnd/>
              <a:tailEnd/>
            </a:ln>
          </p:spPr>
          <p:txBody>
            <a:bodyPr>
              <a:prstTxWarp prst="textNoShape">
                <a:avLst/>
              </a:prstTxWarp>
              <a:spAutoFit/>
            </a:bodyPr>
            <a:lstStyle/>
            <a:p>
              <a:pPr>
                <a:spcBef>
                  <a:spcPct val="50000"/>
                </a:spcBef>
              </a:pPr>
              <a:endParaRPr lang="ja-JP" altLang="en-US" sz="800"/>
            </a:p>
          </p:txBody>
        </p:sp>
      </p:grpSp>
      <p:sp>
        <p:nvSpPr>
          <p:cNvPr id="32773" name="Oval 11"/>
          <p:cNvSpPr>
            <a:spLocks noChangeArrowheads="1"/>
          </p:cNvSpPr>
          <p:nvPr/>
        </p:nvSpPr>
        <p:spPr bwMode="auto">
          <a:xfrm>
            <a:off x="2690813" y="1752600"/>
            <a:ext cx="3717925" cy="3641725"/>
          </a:xfrm>
          <a:prstGeom prst="ellipse">
            <a:avLst/>
          </a:prstGeom>
          <a:solidFill>
            <a:srgbClr val="F7FFAB"/>
          </a:solidFill>
          <a:ln w="38100">
            <a:solidFill>
              <a:schemeClr val="bg2"/>
            </a:solidFill>
            <a:round/>
            <a:headEnd/>
            <a:tailEnd/>
          </a:ln>
        </p:spPr>
        <p:txBody>
          <a:bodyPr wrap="none" anchor="ctr">
            <a:prstTxWarp prst="textNoShape">
              <a:avLst/>
            </a:prstTxWarp>
          </a:bodyPr>
          <a:lstStyle/>
          <a:p>
            <a:endParaRPr lang="ja-JP" altLang="en-US"/>
          </a:p>
        </p:txBody>
      </p:sp>
      <p:grpSp>
        <p:nvGrpSpPr>
          <p:cNvPr id="32774" name="Group 12"/>
          <p:cNvGrpSpPr>
            <a:grpSpLocks/>
          </p:cNvGrpSpPr>
          <p:nvPr/>
        </p:nvGrpSpPr>
        <p:grpSpPr bwMode="auto">
          <a:xfrm>
            <a:off x="5635625" y="2533650"/>
            <a:ext cx="2298700" cy="1758950"/>
            <a:chOff x="288" y="960"/>
            <a:chExt cx="1632" cy="1275"/>
          </a:xfrm>
        </p:grpSpPr>
        <p:pic>
          <p:nvPicPr>
            <p:cNvPr id="32804" name="Picture 13"/>
            <p:cNvPicPr>
              <a:picLocks noChangeAspect="1" noChangeArrowheads="1"/>
            </p:cNvPicPr>
            <p:nvPr/>
          </p:nvPicPr>
          <p:blipFill>
            <a:blip r:embed="rId3"/>
            <a:srcRect/>
            <a:stretch>
              <a:fillRect/>
            </a:stretch>
          </p:blipFill>
          <p:spPr bwMode="auto">
            <a:xfrm>
              <a:off x="288" y="960"/>
              <a:ext cx="1632" cy="1275"/>
            </a:xfrm>
            <a:prstGeom prst="rect">
              <a:avLst/>
            </a:prstGeom>
            <a:noFill/>
            <a:ln w="9525">
              <a:solidFill>
                <a:schemeClr val="bg2"/>
              </a:solidFill>
              <a:miter lim="800000"/>
              <a:headEnd/>
              <a:tailEnd/>
            </a:ln>
          </p:spPr>
        </p:pic>
        <p:sp>
          <p:nvSpPr>
            <p:cNvPr id="32805" name="Rectangle 14"/>
            <p:cNvSpPr>
              <a:spLocks noChangeArrowheads="1"/>
            </p:cNvSpPr>
            <p:nvPr/>
          </p:nvSpPr>
          <p:spPr bwMode="auto">
            <a:xfrm>
              <a:off x="288" y="968"/>
              <a:ext cx="384" cy="92"/>
            </a:xfrm>
            <a:prstGeom prst="rect">
              <a:avLst/>
            </a:prstGeom>
            <a:solidFill>
              <a:srgbClr val="3061BD"/>
            </a:solidFill>
            <a:ln w="9525">
              <a:noFill/>
              <a:miter lim="800000"/>
              <a:headEnd/>
              <a:tailEnd/>
            </a:ln>
          </p:spPr>
          <p:txBody>
            <a:bodyPr wrap="none" anchor="ctr">
              <a:prstTxWarp prst="textNoShape">
                <a:avLst/>
              </a:prstTxWarp>
            </a:bodyPr>
            <a:lstStyle/>
            <a:p>
              <a:endParaRPr lang="ja-JP" altLang="en-US"/>
            </a:p>
          </p:txBody>
        </p:sp>
      </p:grpSp>
      <p:grpSp>
        <p:nvGrpSpPr>
          <p:cNvPr id="32775" name="Group 15"/>
          <p:cNvGrpSpPr>
            <a:grpSpLocks/>
          </p:cNvGrpSpPr>
          <p:nvPr/>
        </p:nvGrpSpPr>
        <p:grpSpPr bwMode="auto">
          <a:xfrm>
            <a:off x="3562350" y="4926013"/>
            <a:ext cx="2501900" cy="1670050"/>
            <a:chOff x="2064" y="960"/>
            <a:chExt cx="1632" cy="1112"/>
          </a:xfrm>
        </p:grpSpPr>
        <p:pic>
          <p:nvPicPr>
            <p:cNvPr id="32802" name="Picture 16"/>
            <p:cNvPicPr>
              <a:picLocks noChangeAspect="1" noChangeArrowheads="1"/>
            </p:cNvPicPr>
            <p:nvPr/>
          </p:nvPicPr>
          <p:blipFill>
            <a:blip r:embed="rId4"/>
            <a:srcRect/>
            <a:stretch>
              <a:fillRect/>
            </a:stretch>
          </p:blipFill>
          <p:spPr bwMode="auto">
            <a:xfrm>
              <a:off x="2064" y="960"/>
              <a:ext cx="1632" cy="1112"/>
            </a:xfrm>
            <a:prstGeom prst="rect">
              <a:avLst/>
            </a:prstGeom>
            <a:noFill/>
            <a:ln w="9525">
              <a:solidFill>
                <a:schemeClr val="bg2"/>
              </a:solidFill>
              <a:miter lim="800000"/>
              <a:headEnd/>
              <a:tailEnd/>
            </a:ln>
          </p:spPr>
        </p:pic>
        <p:sp>
          <p:nvSpPr>
            <p:cNvPr id="32803" name="Rectangle 17"/>
            <p:cNvSpPr>
              <a:spLocks noChangeArrowheads="1"/>
            </p:cNvSpPr>
            <p:nvPr/>
          </p:nvSpPr>
          <p:spPr bwMode="auto">
            <a:xfrm>
              <a:off x="3400" y="976"/>
              <a:ext cx="288" cy="76"/>
            </a:xfrm>
            <a:prstGeom prst="rect">
              <a:avLst/>
            </a:prstGeom>
            <a:solidFill>
              <a:srgbClr val="10971F"/>
            </a:solidFill>
            <a:ln w="9525">
              <a:noFill/>
              <a:miter lim="800000"/>
              <a:headEnd/>
              <a:tailEnd/>
            </a:ln>
          </p:spPr>
          <p:txBody>
            <a:bodyPr wrap="none" anchor="ctr">
              <a:prstTxWarp prst="textNoShape">
                <a:avLst/>
              </a:prstTxWarp>
            </a:bodyPr>
            <a:lstStyle/>
            <a:p>
              <a:endParaRPr lang="ja-JP" altLang="en-US"/>
            </a:p>
          </p:txBody>
        </p:sp>
      </p:grpSp>
      <p:grpSp>
        <p:nvGrpSpPr>
          <p:cNvPr id="32776" name="Group 18"/>
          <p:cNvGrpSpPr>
            <a:grpSpLocks/>
          </p:cNvGrpSpPr>
          <p:nvPr/>
        </p:nvGrpSpPr>
        <p:grpSpPr bwMode="auto">
          <a:xfrm>
            <a:off x="1187450" y="2028825"/>
            <a:ext cx="2312988" cy="2047875"/>
            <a:chOff x="3840" y="960"/>
            <a:chExt cx="1632" cy="1475"/>
          </a:xfrm>
        </p:grpSpPr>
        <p:pic>
          <p:nvPicPr>
            <p:cNvPr id="32800" name="Picture 19"/>
            <p:cNvPicPr>
              <a:picLocks noChangeAspect="1" noChangeArrowheads="1"/>
            </p:cNvPicPr>
            <p:nvPr/>
          </p:nvPicPr>
          <p:blipFill>
            <a:blip r:embed="rId5"/>
            <a:srcRect/>
            <a:stretch>
              <a:fillRect/>
            </a:stretch>
          </p:blipFill>
          <p:spPr bwMode="auto">
            <a:xfrm>
              <a:off x="3840" y="960"/>
              <a:ext cx="1632" cy="1475"/>
            </a:xfrm>
            <a:prstGeom prst="rect">
              <a:avLst/>
            </a:prstGeom>
            <a:noFill/>
            <a:ln w="9525">
              <a:solidFill>
                <a:schemeClr val="bg2"/>
              </a:solidFill>
              <a:miter lim="800000"/>
              <a:headEnd/>
              <a:tailEnd/>
            </a:ln>
          </p:spPr>
        </p:pic>
        <p:sp>
          <p:nvSpPr>
            <p:cNvPr id="32801" name="Rectangle 20"/>
            <p:cNvSpPr>
              <a:spLocks noChangeArrowheads="1"/>
            </p:cNvSpPr>
            <p:nvPr/>
          </p:nvSpPr>
          <p:spPr bwMode="auto">
            <a:xfrm>
              <a:off x="5168" y="964"/>
              <a:ext cx="276" cy="92"/>
            </a:xfrm>
            <a:prstGeom prst="rect">
              <a:avLst/>
            </a:prstGeom>
            <a:solidFill>
              <a:srgbClr val="3061BD"/>
            </a:solidFill>
            <a:ln w="9525">
              <a:noFill/>
              <a:miter lim="800000"/>
              <a:headEnd/>
              <a:tailEnd/>
            </a:ln>
          </p:spPr>
          <p:txBody>
            <a:bodyPr wrap="none" anchor="ctr">
              <a:prstTxWarp prst="textNoShape">
                <a:avLst/>
              </a:prstTxWarp>
            </a:bodyPr>
            <a:lstStyle/>
            <a:p>
              <a:endParaRPr lang="ja-JP" altLang="en-US"/>
            </a:p>
          </p:txBody>
        </p:sp>
      </p:grpSp>
      <p:sp>
        <p:nvSpPr>
          <p:cNvPr id="32777" name="Text Box 21"/>
          <p:cNvSpPr txBox="1">
            <a:spLocks noChangeArrowheads="1"/>
          </p:cNvSpPr>
          <p:nvPr/>
        </p:nvSpPr>
        <p:spPr bwMode="auto">
          <a:xfrm>
            <a:off x="2557463" y="1720850"/>
            <a:ext cx="1454150" cy="244475"/>
          </a:xfrm>
          <a:prstGeom prst="rect">
            <a:avLst/>
          </a:prstGeom>
          <a:noFill/>
          <a:ln w="9525">
            <a:noFill/>
            <a:miter lim="800000"/>
            <a:headEnd/>
            <a:tailEnd/>
          </a:ln>
        </p:spPr>
        <p:txBody>
          <a:bodyPr wrap="none">
            <a:prstTxWarp prst="textNoShape">
              <a:avLst/>
            </a:prstTxWarp>
            <a:spAutoFit/>
          </a:bodyPr>
          <a:lstStyle/>
          <a:p>
            <a:r>
              <a:rPr lang="ja-JP" altLang="en-US" b="1">
                <a:solidFill>
                  <a:srgbClr val="FF0000"/>
                </a:solidFill>
              </a:rPr>
              <a:t>顧客向け試薬カタログ</a:t>
            </a:r>
          </a:p>
        </p:txBody>
      </p:sp>
      <p:sp>
        <p:nvSpPr>
          <p:cNvPr id="32778" name="Text Box 22"/>
          <p:cNvSpPr txBox="1">
            <a:spLocks noChangeArrowheads="1"/>
          </p:cNvSpPr>
          <p:nvPr/>
        </p:nvSpPr>
        <p:spPr bwMode="auto">
          <a:xfrm>
            <a:off x="5076825" y="1892300"/>
            <a:ext cx="1327150" cy="244475"/>
          </a:xfrm>
          <a:prstGeom prst="rect">
            <a:avLst/>
          </a:prstGeom>
          <a:noFill/>
          <a:ln w="9525">
            <a:noFill/>
            <a:miter lim="800000"/>
            <a:headEnd/>
            <a:tailEnd/>
          </a:ln>
        </p:spPr>
        <p:txBody>
          <a:bodyPr wrap="none">
            <a:prstTxWarp prst="textNoShape">
              <a:avLst/>
            </a:prstTxWarp>
            <a:spAutoFit/>
          </a:bodyPr>
          <a:lstStyle/>
          <a:p>
            <a:r>
              <a:rPr lang="ja-JP" altLang="en-US" b="1">
                <a:solidFill>
                  <a:srgbClr val="FF0000"/>
                </a:solidFill>
              </a:rPr>
              <a:t>社内向け試薬サイト</a:t>
            </a:r>
          </a:p>
        </p:txBody>
      </p:sp>
      <p:sp>
        <p:nvSpPr>
          <p:cNvPr id="32779" name="Text Box 23"/>
          <p:cNvSpPr txBox="1">
            <a:spLocks noChangeArrowheads="1"/>
          </p:cNvSpPr>
          <p:nvPr/>
        </p:nvSpPr>
        <p:spPr bwMode="auto">
          <a:xfrm>
            <a:off x="4492625" y="4332288"/>
            <a:ext cx="925513" cy="244475"/>
          </a:xfrm>
          <a:prstGeom prst="rect">
            <a:avLst/>
          </a:prstGeom>
          <a:noFill/>
          <a:ln w="9525">
            <a:noFill/>
            <a:miter lim="800000"/>
            <a:headEnd/>
            <a:tailEnd/>
          </a:ln>
        </p:spPr>
        <p:txBody>
          <a:bodyPr wrap="none">
            <a:prstTxWarp prst="textNoShape">
              <a:avLst/>
            </a:prstTxWarp>
            <a:spAutoFit/>
          </a:bodyPr>
          <a:lstStyle/>
          <a:p>
            <a:r>
              <a:rPr lang="en-US" altLang="ja-JP" b="1">
                <a:solidFill>
                  <a:srgbClr val="FF0000"/>
                </a:solidFill>
              </a:rPr>
              <a:t>My </a:t>
            </a:r>
            <a:r>
              <a:rPr lang="ja-JP" altLang="en-US" b="1">
                <a:solidFill>
                  <a:srgbClr val="FF0000"/>
                </a:solidFill>
              </a:rPr>
              <a:t>カタログ</a:t>
            </a:r>
            <a:endParaRPr lang="ja-JP" altLang="en-US"/>
          </a:p>
        </p:txBody>
      </p:sp>
      <p:sp>
        <p:nvSpPr>
          <p:cNvPr id="32780" name="Text Box 24"/>
          <p:cNvSpPr txBox="1">
            <a:spLocks noChangeArrowheads="1"/>
          </p:cNvSpPr>
          <p:nvPr/>
        </p:nvSpPr>
        <p:spPr bwMode="auto">
          <a:xfrm>
            <a:off x="5969000" y="5141913"/>
            <a:ext cx="3241675" cy="1193800"/>
          </a:xfrm>
          <a:prstGeom prst="rect">
            <a:avLst/>
          </a:prstGeom>
          <a:solidFill>
            <a:schemeClr val="bg1"/>
          </a:solidFill>
          <a:ln w="9525">
            <a:solidFill>
              <a:schemeClr val="bg2"/>
            </a:solidFill>
            <a:miter lim="800000"/>
            <a:headEnd/>
            <a:tailEnd/>
          </a:ln>
        </p:spPr>
        <p:txBody>
          <a:bodyPr>
            <a:prstTxWarp prst="textNoShape">
              <a:avLst/>
            </a:prstTxWarp>
            <a:spAutoFit/>
          </a:bodyPr>
          <a:lstStyle/>
          <a:p>
            <a:r>
              <a:rPr kumimoji="0" lang="ja-JP" altLang="en-US" sz="900">
                <a:solidFill>
                  <a:srgbClr val="000000"/>
                </a:solidFill>
              </a:rPr>
              <a:t>顧客向け試薬サイトにて登録すると、ユーザは自分がよく使う試薬などを基本とした自分だけのカタログを持つことが出来ます。</a:t>
            </a:r>
            <a:endParaRPr kumimoji="0" lang="en-US" altLang="ja-JP" sz="900">
              <a:solidFill>
                <a:srgbClr val="000000"/>
              </a:solidFill>
            </a:endParaRPr>
          </a:p>
          <a:p>
            <a:r>
              <a:rPr kumimoji="0" lang="ja-JP" altLang="en-US" sz="900">
                <a:solidFill>
                  <a:srgbClr val="000000"/>
                </a:solidFill>
              </a:rPr>
              <a:t>カタログには、自分のアイディア、疑問点、新しい発見を、付箋のように付加することができるので、自分だけのプロトコルを入力し管理することができる。</a:t>
            </a:r>
            <a:endParaRPr kumimoji="0" lang="en-US" altLang="ja-JP" sz="900">
              <a:solidFill>
                <a:srgbClr val="000000"/>
              </a:solidFill>
            </a:endParaRPr>
          </a:p>
          <a:p>
            <a:r>
              <a:rPr kumimoji="0" lang="ja-JP" altLang="en-US" sz="900">
                <a:solidFill>
                  <a:srgbClr val="000000"/>
                </a:solidFill>
              </a:rPr>
              <a:t>企業側は、登録者向けに、ダイレクトに情報や新しい試薬発売のお知らせなどを表示することができます。</a:t>
            </a:r>
          </a:p>
        </p:txBody>
      </p:sp>
      <p:sp>
        <p:nvSpPr>
          <p:cNvPr id="32781" name="AutoShape 25"/>
          <p:cNvSpPr>
            <a:spLocks/>
          </p:cNvSpPr>
          <p:nvPr/>
        </p:nvSpPr>
        <p:spPr bwMode="auto">
          <a:xfrm>
            <a:off x="630238" y="5395913"/>
            <a:ext cx="2074862" cy="1092200"/>
          </a:xfrm>
          <a:prstGeom prst="accentBorderCallout1">
            <a:avLst>
              <a:gd name="adj1" fmla="val 10463"/>
              <a:gd name="adj2" fmla="val 103671"/>
              <a:gd name="adj3" fmla="val -67880"/>
              <a:gd name="adj4" fmla="val 141394"/>
            </a:avLst>
          </a:prstGeom>
          <a:solidFill>
            <a:srgbClr val="C0DCFF"/>
          </a:solidFill>
          <a:ln w="9525">
            <a:solidFill>
              <a:schemeClr val="bg2"/>
            </a:solidFill>
            <a:miter lim="800000"/>
            <a:headEnd/>
            <a:tailEnd/>
          </a:ln>
        </p:spPr>
        <p:txBody>
          <a:bodyPr>
            <a:prstTxWarp prst="textNoShape">
              <a:avLst/>
            </a:prstTxWarp>
            <a:spAutoFit/>
          </a:bodyPr>
          <a:lstStyle/>
          <a:p>
            <a:pPr>
              <a:spcBef>
                <a:spcPct val="50000"/>
              </a:spcBef>
            </a:pPr>
            <a:r>
              <a:rPr lang="en-US" altLang="ja-JP" b="1" dirty="0"/>
              <a:t>[</a:t>
            </a:r>
            <a:r>
              <a:rPr lang="ja-JP" altLang="en-US" b="1" dirty="0"/>
              <a:t>システムの特徴</a:t>
            </a:r>
            <a:r>
              <a:rPr lang="en-US" altLang="ja-JP" b="1" dirty="0"/>
              <a:t>]</a:t>
            </a:r>
          </a:p>
          <a:p>
            <a:pPr>
              <a:spcBef>
                <a:spcPct val="50000"/>
              </a:spcBef>
            </a:pPr>
            <a:r>
              <a:rPr lang="ja-JP" altLang="en-US" b="1" dirty="0"/>
              <a:t>定型的な大量情報に対して、自分自身の考えに沿ってマーキングしたり、ナレッジや暗黙知を付加したりすることがこのシステムの原点。</a:t>
            </a:r>
          </a:p>
        </p:txBody>
      </p:sp>
      <p:sp>
        <p:nvSpPr>
          <p:cNvPr id="32782" name="Line 26"/>
          <p:cNvSpPr>
            <a:spLocks noChangeShapeType="1"/>
          </p:cNvSpPr>
          <p:nvPr/>
        </p:nvSpPr>
        <p:spPr bwMode="auto">
          <a:xfrm>
            <a:off x="4556125" y="1776413"/>
            <a:ext cx="0" cy="2139950"/>
          </a:xfrm>
          <a:prstGeom prst="line">
            <a:avLst/>
          </a:prstGeom>
          <a:noFill/>
          <a:ln w="38100">
            <a:solidFill>
              <a:schemeClr val="bg2"/>
            </a:solidFill>
            <a:prstDash val="sysDot"/>
            <a:round/>
            <a:headEnd type="triangle" w="med" len="med"/>
            <a:tailEnd/>
          </a:ln>
        </p:spPr>
        <p:txBody>
          <a:bodyPr wrap="none" anchor="ctr">
            <a:prstTxWarp prst="textNoShape">
              <a:avLst/>
            </a:prstTxWarp>
          </a:bodyPr>
          <a:lstStyle/>
          <a:p>
            <a:endParaRPr lang="ja-JP" altLang="en-US"/>
          </a:p>
        </p:txBody>
      </p:sp>
      <p:sp>
        <p:nvSpPr>
          <p:cNvPr id="32783" name="Line 27"/>
          <p:cNvSpPr>
            <a:spLocks noChangeShapeType="1"/>
          </p:cNvSpPr>
          <p:nvPr/>
        </p:nvSpPr>
        <p:spPr bwMode="auto">
          <a:xfrm flipH="1">
            <a:off x="2962275" y="3663950"/>
            <a:ext cx="1593850" cy="900113"/>
          </a:xfrm>
          <a:prstGeom prst="line">
            <a:avLst/>
          </a:prstGeom>
          <a:noFill/>
          <a:ln w="38100">
            <a:solidFill>
              <a:schemeClr val="bg2"/>
            </a:solidFill>
            <a:prstDash val="sysDot"/>
            <a:round/>
            <a:headEnd type="triangle" w="med" len="med"/>
            <a:tailEnd type="triangle" w="med" len="med"/>
          </a:ln>
        </p:spPr>
        <p:txBody>
          <a:bodyPr wrap="none" anchor="ctr">
            <a:prstTxWarp prst="textNoShape">
              <a:avLst/>
            </a:prstTxWarp>
          </a:bodyPr>
          <a:lstStyle/>
          <a:p>
            <a:endParaRPr lang="ja-JP" altLang="en-US"/>
          </a:p>
        </p:txBody>
      </p:sp>
      <p:sp>
        <p:nvSpPr>
          <p:cNvPr id="32784" name="Line 28"/>
          <p:cNvSpPr>
            <a:spLocks noChangeShapeType="1"/>
          </p:cNvSpPr>
          <p:nvPr/>
        </p:nvSpPr>
        <p:spPr bwMode="auto">
          <a:xfrm>
            <a:off x="4567238" y="3640138"/>
            <a:ext cx="1544637" cy="871537"/>
          </a:xfrm>
          <a:prstGeom prst="line">
            <a:avLst/>
          </a:prstGeom>
          <a:noFill/>
          <a:ln w="38100">
            <a:solidFill>
              <a:schemeClr val="bg2"/>
            </a:solidFill>
            <a:prstDash val="sysDot"/>
            <a:round/>
            <a:headEnd/>
            <a:tailEnd type="triangle" w="med" len="med"/>
          </a:ln>
        </p:spPr>
        <p:txBody>
          <a:bodyPr wrap="none" anchor="ctr">
            <a:prstTxWarp prst="textNoShape">
              <a:avLst/>
            </a:prstTxWarp>
          </a:bodyPr>
          <a:lstStyle/>
          <a:p>
            <a:endParaRPr lang="ja-JP" altLang="en-US"/>
          </a:p>
        </p:txBody>
      </p:sp>
      <p:sp>
        <p:nvSpPr>
          <p:cNvPr id="32785" name="AutoShape 29"/>
          <p:cNvSpPr>
            <a:spLocks noChangeArrowheads="1"/>
          </p:cNvSpPr>
          <p:nvPr/>
        </p:nvSpPr>
        <p:spPr bwMode="auto">
          <a:xfrm>
            <a:off x="4175125" y="3235325"/>
            <a:ext cx="755650" cy="969963"/>
          </a:xfrm>
          <a:prstGeom prst="can">
            <a:avLst>
              <a:gd name="adj" fmla="val 32090"/>
            </a:avLst>
          </a:prstGeom>
          <a:solidFill>
            <a:srgbClr val="FFD9AC"/>
          </a:solidFill>
          <a:ln w="9525">
            <a:solidFill>
              <a:schemeClr val="bg2"/>
            </a:solidFill>
            <a:round/>
            <a:headEnd/>
            <a:tailEnd/>
          </a:ln>
        </p:spPr>
        <p:txBody>
          <a:bodyPr wrap="none" anchor="ctr">
            <a:prstTxWarp prst="textNoShape">
              <a:avLst/>
            </a:prstTxWarp>
          </a:bodyPr>
          <a:lstStyle/>
          <a:p>
            <a:pPr algn="ctr"/>
            <a:r>
              <a:rPr lang="ja-JP" altLang="en-US"/>
              <a:t>試薬</a:t>
            </a:r>
            <a:endParaRPr lang="en-US" altLang="ja-JP"/>
          </a:p>
          <a:p>
            <a:pPr algn="ctr"/>
            <a:r>
              <a:rPr lang="en-US" altLang="ja-JP"/>
              <a:t>DB</a:t>
            </a:r>
          </a:p>
        </p:txBody>
      </p:sp>
      <p:sp>
        <p:nvSpPr>
          <p:cNvPr id="32786" name="AutoShape 30"/>
          <p:cNvSpPr>
            <a:spLocks noChangeArrowheads="1"/>
          </p:cNvSpPr>
          <p:nvPr/>
        </p:nvSpPr>
        <p:spPr bwMode="auto">
          <a:xfrm>
            <a:off x="4200525" y="4613275"/>
            <a:ext cx="563563" cy="407988"/>
          </a:xfrm>
          <a:prstGeom prst="foldedCorner">
            <a:avLst>
              <a:gd name="adj" fmla="val 12500"/>
            </a:avLst>
          </a:prstGeom>
          <a:solidFill>
            <a:srgbClr val="B3D5FF"/>
          </a:solidFill>
          <a:ln w="9525">
            <a:solidFill>
              <a:schemeClr val="bg2"/>
            </a:solidFill>
            <a:round/>
            <a:headEnd/>
            <a:tailEnd/>
          </a:ln>
        </p:spPr>
        <p:txBody>
          <a:bodyPr wrap="none" anchor="ctr">
            <a:prstTxWarp prst="textNoShape">
              <a:avLst/>
            </a:prstTxWarp>
          </a:bodyPr>
          <a:lstStyle/>
          <a:p>
            <a:pPr algn="ctr"/>
            <a:r>
              <a:rPr lang="ja-JP" altLang="en-US" sz="800"/>
              <a:t>メモ書き</a:t>
            </a:r>
          </a:p>
        </p:txBody>
      </p:sp>
      <p:sp>
        <p:nvSpPr>
          <p:cNvPr id="32787" name="AutoShape 31"/>
          <p:cNvSpPr>
            <a:spLocks noChangeArrowheads="1"/>
          </p:cNvSpPr>
          <p:nvPr/>
        </p:nvSpPr>
        <p:spPr bwMode="auto">
          <a:xfrm>
            <a:off x="3708400" y="4408488"/>
            <a:ext cx="565150" cy="396875"/>
          </a:xfrm>
          <a:prstGeom prst="foldedCorner">
            <a:avLst>
              <a:gd name="adj" fmla="val 12500"/>
            </a:avLst>
          </a:prstGeom>
          <a:solidFill>
            <a:srgbClr val="B3D5FF"/>
          </a:solidFill>
          <a:ln w="9525">
            <a:solidFill>
              <a:schemeClr val="bg2"/>
            </a:solidFill>
            <a:round/>
            <a:headEnd/>
            <a:tailEnd/>
          </a:ln>
        </p:spPr>
        <p:txBody>
          <a:bodyPr wrap="none" anchor="ctr">
            <a:prstTxWarp prst="textNoShape">
              <a:avLst/>
            </a:prstTxWarp>
          </a:bodyPr>
          <a:lstStyle/>
          <a:p>
            <a:pPr algn="ctr"/>
            <a:r>
              <a:rPr lang="ja-JP" altLang="en-US" sz="800"/>
              <a:t>自分の</a:t>
            </a:r>
            <a:endParaRPr lang="en-US" altLang="ja-JP" sz="800"/>
          </a:p>
          <a:p>
            <a:pPr algn="ctr"/>
            <a:r>
              <a:rPr lang="ja-JP" altLang="en-US" sz="800"/>
              <a:t>プロトコル</a:t>
            </a:r>
          </a:p>
        </p:txBody>
      </p:sp>
      <p:sp>
        <p:nvSpPr>
          <p:cNvPr id="32788" name="Text Box 32"/>
          <p:cNvSpPr txBox="1">
            <a:spLocks noChangeArrowheads="1"/>
          </p:cNvSpPr>
          <p:nvPr/>
        </p:nvSpPr>
        <p:spPr bwMode="auto">
          <a:xfrm>
            <a:off x="3668713" y="2616200"/>
            <a:ext cx="946150" cy="396875"/>
          </a:xfrm>
          <a:prstGeom prst="rect">
            <a:avLst/>
          </a:prstGeom>
          <a:noFill/>
          <a:ln w="9525">
            <a:noFill/>
            <a:miter lim="800000"/>
            <a:headEnd/>
            <a:tailEnd/>
          </a:ln>
        </p:spPr>
        <p:txBody>
          <a:bodyPr wrap="none">
            <a:prstTxWarp prst="textNoShape">
              <a:avLst/>
            </a:prstTxWarp>
            <a:spAutoFit/>
          </a:bodyPr>
          <a:lstStyle/>
          <a:p>
            <a:r>
              <a:rPr lang="ja-JP" altLang="en-US" b="1"/>
              <a:t>マーキング</a:t>
            </a:r>
            <a:endParaRPr lang="en-US" altLang="ja-JP" b="1"/>
          </a:p>
          <a:p>
            <a:r>
              <a:rPr lang="ja-JP" altLang="en-US" b="1"/>
              <a:t>暗黙知の付加</a:t>
            </a:r>
          </a:p>
        </p:txBody>
      </p:sp>
      <p:sp>
        <p:nvSpPr>
          <p:cNvPr id="32789" name="AutoShape 33"/>
          <p:cNvSpPr>
            <a:spLocks noChangeArrowheads="1"/>
          </p:cNvSpPr>
          <p:nvPr/>
        </p:nvSpPr>
        <p:spPr bwMode="auto">
          <a:xfrm>
            <a:off x="3540125" y="3532188"/>
            <a:ext cx="519113" cy="419100"/>
          </a:xfrm>
          <a:prstGeom prst="foldedCorner">
            <a:avLst>
              <a:gd name="adj" fmla="val 12500"/>
            </a:avLst>
          </a:prstGeom>
          <a:solidFill>
            <a:srgbClr val="B3D5FF"/>
          </a:solidFill>
          <a:ln w="9525">
            <a:solidFill>
              <a:schemeClr val="bg2"/>
            </a:solidFill>
            <a:round/>
            <a:headEnd/>
            <a:tailEnd/>
          </a:ln>
        </p:spPr>
        <p:txBody>
          <a:bodyPr wrap="none" anchor="ctr">
            <a:prstTxWarp prst="textNoShape">
              <a:avLst/>
            </a:prstTxWarp>
          </a:bodyPr>
          <a:lstStyle/>
          <a:p>
            <a:pPr algn="ctr"/>
            <a:r>
              <a:rPr lang="ja-JP" altLang="en-US" sz="800"/>
              <a:t>論文</a:t>
            </a:r>
          </a:p>
        </p:txBody>
      </p:sp>
      <p:sp>
        <p:nvSpPr>
          <p:cNvPr id="32790" name="AutoShape 34"/>
          <p:cNvSpPr>
            <a:spLocks noChangeArrowheads="1"/>
          </p:cNvSpPr>
          <p:nvPr/>
        </p:nvSpPr>
        <p:spPr bwMode="auto">
          <a:xfrm>
            <a:off x="3325813" y="3246438"/>
            <a:ext cx="557212" cy="401637"/>
          </a:xfrm>
          <a:prstGeom prst="foldedCorner">
            <a:avLst>
              <a:gd name="adj" fmla="val 12500"/>
            </a:avLst>
          </a:prstGeom>
          <a:solidFill>
            <a:srgbClr val="B3D5FF"/>
          </a:solidFill>
          <a:ln w="9525">
            <a:solidFill>
              <a:schemeClr val="bg2"/>
            </a:solidFill>
            <a:round/>
            <a:headEnd/>
            <a:tailEnd/>
          </a:ln>
        </p:spPr>
        <p:txBody>
          <a:bodyPr wrap="none" anchor="ctr">
            <a:prstTxWarp prst="textNoShape">
              <a:avLst/>
            </a:prstTxWarp>
          </a:bodyPr>
          <a:lstStyle/>
          <a:p>
            <a:pPr algn="ctr"/>
            <a:r>
              <a:rPr lang="ja-JP" altLang="en-US" sz="800"/>
              <a:t>プロトコル</a:t>
            </a:r>
          </a:p>
        </p:txBody>
      </p:sp>
      <p:sp>
        <p:nvSpPr>
          <p:cNvPr id="32791" name="AutoShape 35"/>
          <p:cNvSpPr>
            <a:spLocks noChangeArrowheads="1"/>
          </p:cNvSpPr>
          <p:nvPr/>
        </p:nvSpPr>
        <p:spPr bwMode="auto">
          <a:xfrm>
            <a:off x="5083175" y="2292350"/>
            <a:ext cx="579438" cy="419100"/>
          </a:xfrm>
          <a:prstGeom prst="foldedCorner">
            <a:avLst>
              <a:gd name="adj" fmla="val 12500"/>
            </a:avLst>
          </a:prstGeom>
          <a:solidFill>
            <a:srgbClr val="B3D5FF"/>
          </a:solidFill>
          <a:ln w="9525">
            <a:solidFill>
              <a:schemeClr val="bg2"/>
            </a:solidFill>
            <a:round/>
            <a:headEnd/>
            <a:tailEnd/>
          </a:ln>
        </p:spPr>
        <p:txBody>
          <a:bodyPr wrap="none" anchor="ctr">
            <a:prstTxWarp prst="textNoShape">
              <a:avLst/>
            </a:prstTxWarp>
          </a:bodyPr>
          <a:lstStyle/>
          <a:p>
            <a:pPr algn="ctr"/>
            <a:r>
              <a:rPr lang="ja-JP" altLang="en-US" sz="800"/>
              <a:t>営業日報</a:t>
            </a:r>
          </a:p>
        </p:txBody>
      </p:sp>
      <p:sp>
        <p:nvSpPr>
          <p:cNvPr id="32792" name="AutoShape 36"/>
          <p:cNvSpPr>
            <a:spLocks noChangeArrowheads="1"/>
          </p:cNvSpPr>
          <p:nvPr/>
        </p:nvSpPr>
        <p:spPr bwMode="auto">
          <a:xfrm>
            <a:off x="5059363" y="2968625"/>
            <a:ext cx="755650" cy="419100"/>
          </a:xfrm>
          <a:prstGeom prst="foldedCorner">
            <a:avLst>
              <a:gd name="adj" fmla="val 12500"/>
            </a:avLst>
          </a:prstGeom>
          <a:solidFill>
            <a:srgbClr val="B3D5FF"/>
          </a:solidFill>
          <a:ln w="9525">
            <a:solidFill>
              <a:schemeClr val="bg2"/>
            </a:solidFill>
            <a:round/>
            <a:headEnd/>
            <a:tailEnd/>
          </a:ln>
        </p:spPr>
        <p:txBody>
          <a:bodyPr wrap="none" anchor="ctr">
            <a:prstTxWarp prst="textNoShape">
              <a:avLst/>
            </a:prstTxWarp>
          </a:bodyPr>
          <a:lstStyle/>
          <a:p>
            <a:pPr algn="ctr"/>
            <a:r>
              <a:rPr lang="ja-JP" altLang="en-US" sz="800"/>
              <a:t>マーケティング</a:t>
            </a:r>
            <a:endParaRPr lang="en-US" altLang="ja-JP" sz="800"/>
          </a:p>
          <a:p>
            <a:pPr algn="ctr"/>
            <a:r>
              <a:rPr lang="ja-JP" altLang="en-US" sz="800"/>
              <a:t>データ</a:t>
            </a:r>
          </a:p>
        </p:txBody>
      </p:sp>
      <p:sp>
        <p:nvSpPr>
          <p:cNvPr id="32793" name="AutoShape 37"/>
          <p:cNvSpPr>
            <a:spLocks noChangeArrowheads="1"/>
          </p:cNvSpPr>
          <p:nvPr/>
        </p:nvSpPr>
        <p:spPr bwMode="auto">
          <a:xfrm>
            <a:off x="4870450" y="2619375"/>
            <a:ext cx="579438" cy="422275"/>
          </a:xfrm>
          <a:prstGeom prst="foldedCorner">
            <a:avLst>
              <a:gd name="adj" fmla="val 12500"/>
            </a:avLst>
          </a:prstGeom>
          <a:solidFill>
            <a:srgbClr val="B3D5FF"/>
          </a:solidFill>
          <a:ln w="9525">
            <a:solidFill>
              <a:schemeClr val="bg2"/>
            </a:solidFill>
            <a:round/>
            <a:headEnd/>
            <a:tailEnd/>
          </a:ln>
        </p:spPr>
        <p:txBody>
          <a:bodyPr wrap="none" anchor="ctr">
            <a:prstTxWarp prst="textNoShape">
              <a:avLst/>
            </a:prstTxWarp>
          </a:bodyPr>
          <a:lstStyle/>
          <a:p>
            <a:pPr algn="ctr"/>
            <a:r>
              <a:rPr lang="ja-JP" altLang="en-US" sz="800"/>
              <a:t>技術資料</a:t>
            </a:r>
          </a:p>
        </p:txBody>
      </p:sp>
      <p:sp>
        <p:nvSpPr>
          <p:cNvPr id="32794" name="Text Box 38"/>
          <p:cNvSpPr txBox="1">
            <a:spLocks noChangeArrowheads="1"/>
          </p:cNvSpPr>
          <p:nvPr/>
        </p:nvSpPr>
        <p:spPr bwMode="auto">
          <a:xfrm>
            <a:off x="387350" y="3735388"/>
            <a:ext cx="2736850" cy="1330325"/>
          </a:xfrm>
          <a:prstGeom prst="rect">
            <a:avLst/>
          </a:prstGeom>
          <a:solidFill>
            <a:schemeClr val="bg1"/>
          </a:solidFill>
          <a:ln w="9525">
            <a:solidFill>
              <a:schemeClr val="bg2"/>
            </a:solidFill>
            <a:miter lim="800000"/>
            <a:headEnd/>
            <a:tailEnd/>
          </a:ln>
        </p:spPr>
        <p:txBody>
          <a:bodyPr>
            <a:prstTxWarp prst="textNoShape">
              <a:avLst/>
            </a:prstTxWarp>
            <a:spAutoFit/>
          </a:bodyPr>
          <a:lstStyle/>
          <a:p>
            <a:r>
              <a:rPr kumimoji="0" lang="ja-JP" altLang="en-US" sz="900">
                <a:solidFill>
                  <a:srgbClr val="000000"/>
                </a:solidFill>
              </a:rPr>
              <a:t>各試薬情報は、データベースに基本データを有しています。</a:t>
            </a:r>
            <a:endParaRPr kumimoji="0" lang="en-US" altLang="ja-JP" sz="900">
              <a:solidFill>
                <a:srgbClr val="000000"/>
              </a:solidFill>
            </a:endParaRPr>
          </a:p>
          <a:p>
            <a:r>
              <a:rPr kumimoji="0" lang="ja-JP" altLang="en-US" sz="900">
                <a:solidFill>
                  <a:srgbClr val="000000"/>
                </a:solidFill>
              </a:rPr>
              <a:t>一緒に売りたい試薬などは関連試薬として画面右側に表示し、試薬の横のつながりを表現することが可能です。</a:t>
            </a:r>
            <a:endParaRPr kumimoji="0" lang="en-US" altLang="ja-JP" sz="900">
              <a:solidFill>
                <a:srgbClr val="000000"/>
              </a:solidFill>
            </a:endParaRPr>
          </a:p>
          <a:p>
            <a:r>
              <a:rPr kumimoji="0" lang="ja-JP" altLang="en-US" sz="900">
                <a:solidFill>
                  <a:srgbClr val="000000"/>
                </a:solidFill>
              </a:rPr>
              <a:t>ニュースリリースやプロトコル、技術文書などを試薬関連情報は付加していくことで、顧客の</a:t>
            </a:r>
            <a:r>
              <a:rPr kumimoji="0" lang="en-US" altLang="ja-JP" sz="900">
                <a:solidFill>
                  <a:srgbClr val="000000"/>
                </a:solidFill>
              </a:rPr>
              <a:t>My</a:t>
            </a:r>
            <a:r>
              <a:rPr kumimoji="0" lang="ja-JP" altLang="en-US" sz="900">
                <a:solidFill>
                  <a:srgbClr val="000000"/>
                </a:solidFill>
              </a:rPr>
              <a:t>カタログの情報を簡単に増やしていくことが可能です。</a:t>
            </a:r>
          </a:p>
        </p:txBody>
      </p:sp>
      <p:sp>
        <p:nvSpPr>
          <p:cNvPr id="32795" name="Text Box 39"/>
          <p:cNvSpPr txBox="1">
            <a:spLocks noChangeArrowheads="1"/>
          </p:cNvSpPr>
          <p:nvPr/>
        </p:nvSpPr>
        <p:spPr bwMode="auto">
          <a:xfrm>
            <a:off x="6248400" y="3517900"/>
            <a:ext cx="3033713" cy="920750"/>
          </a:xfrm>
          <a:prstGeom prst="rect">
            <a:avLst/>
          </a:prstGeom>
          <a:solidFill>
            <a:schemeClr val="bg1"/>
          </a:solidFill>
          <a:ln w="9525">
            <a:solidFill>
              <a:schemeClr val="bg2"/>
            </a:solidFill>
            <a:miter lim="800000"/>
            <a:headEnd/>
            <a:tailEnd/>
          </a:ln>
        </p:spPr>
        <p:txBody>
          <a:bodyPr>
            <a:prstTxWarp prst="textNoShape">
              <a:avLst/>
            </a:prstTxWarp>
            <a:spAutoFit/>
          </a:bodyPr>
          <a:lstStyle/>
          <a:p>
            <a:r>
              <a:rPr kumimoji="0" lang="ja-JP" altLang="en-US" sz="900">
                <a:solidFill>
                  <a:srgbClr val="000000"/>
                </a:solidFill>
              </a:rPr>
              <a:t>販売する試薬を起点に、各担当者が、現在何の懸案を持ちどんなアクションを行ったのか入力を行います。</a:t>
            </a:r>
            <a:endParaRPr kumimoji="0" lang="en-US" altLang="ja-JP" sz="900">
              <a:solidFill>
                <a:srgbClr val="000000"/>
              </a:solidFill>
            </a:endParaRPr>
          </a:p>
          <a:p>
            <a:r>
              <a:rPr kumimoji="0" lang="ja-JP" altLang="en-US" sz="900">
                <a:solidFill>
                  <a:srgbClr val="000000"/>
                </a:solidFill>
              </a:rPr>
              <a:t>各案件が持つステータスは、アイコン色によって一目でわかるように表示されます。</a:t>
            </a:r>
            <a:endParaRPr kumimoji="0" lang="en-US" altLang="ja-JP" sz="900">
              <a:solidFill>
                <a:srgbClr val="000000"/>
              </a:solidFill>
            </a:endParaRPr>
          </a:p>
          <a:p>
            <a:r>
              <a:rPr kumimoji="0" lang="ja-JP" altLang="en-US" sz="900">
                <a:solidFill>
                  <a:srgbClr val="000000"/>
                </a:solidFill>
              </a:rPr>
              <a:t>その試薬に関係するすべての人が、当該試薬に関する最新の情報を簡単に得ることが出来ます。</a:t>
            </a:r>
          </a:p>
        </p:txBody>
      </p:sp>
      <p:sp>
        <p:nvSpPr>
          <p:cNvPr id="32796" name="Text Box 40"/>
          <p:cNvSpPr txBox="1">
            <a:spLocks noChangeArrowheads="1"/>
          </p:cNvSpPr>
          <p:nvPr/>
        </p:nvSpPr>
        <p:spPr bwMode="auto">
          <a:xfrm>
            <a:off x="7885113" y="2244725"/>
            <a:ext cx="1708150" cy="244475"/>
          </a:xfrm>
          <a:prstGeom prst="rect">
            <a:avLst/>
          </a:prstGeom>
          <a:noFill/>
          <a:ln w="9525">
            <a:noFill/>
            <a:miter lim="800000"/>
            <a:headEnd/>
            <a:tailEnd/>
          </a:ln>
        </p:spPr>
        <p:txBody>
          <a:bodyPr wrap="none">
            <a:prstTxWarp prst="textNoShape">
              <a:avLst/>
            </a:prstTxWarp>
            <a:spAutoFit/>
          </a:bodyPr>
          <a:lstStyle/>
          <a:p>
            <a:r>
              <a:rPr lang="ja-JP" altLang="en-US" b="1">
                <a:solidFill>
                  <a:schemeClr val="tx2"/>
                </a:solidFill>
              </a:rPr>
              <a:t>科学技術情報のモデリング</a:t>
            </a:r>
          </a:p>
        </p:txBody>
      </p:sp>
      <p:sp>
        <p:nvSpPr>
          <p:cNvPr id="32797" name="Text Box 42"/>
          <p:cNvSpPr txBox="1">
            <a:spLocks noChangeArrowheads="1"/>
          </p:cNvSpPr>
          <p:nvPr/>
        </p:nvSpPr>
        <p:spPr bwMode="auto">
          <a:xfrm>
            <a:off x="604838" y="254000"/>
            <a:ext cx="2238310"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ja-JP" altLang="en-US" sz="1200" dirty="0">
                <a:solidFill>
                  <a:schemeClr val="bg1"/>
                </a:solidFill>
              </a:rPr>
              <a:t>研究の</a:t>
            </a:r>
            <a:r>
              <a:rPr lang="ja-JP" altLang="en-US" sz="1200" dirty="0" smtClean="0">
                <a:solidFill>
                  <a:schemeClr val="bg1"/>
                </a:solidFill>
              </a:rPr>
              <a:t>紹介（</a:t>
            </a:r>
            <a:r>
              <a:rPr lang="en-US" altLang="ja-JP" sz="1200" dirty="0" smtClean="0">
                <a:solidFill>
                  <a:schemeClr val="bg1"/>
                </a:solidFill>
              </a:rPr>
              <a:t>2003</a:t>
            </a:r>
            <a:r>
              <a:rPr lang="ja-JP" altLang="en-US" sz="1200" dirty="0" smtClean="0">
                <a:solidFill>
                  <a:schemeClr val="bg1"/>
                </a:solidFill>
              </a:rPr>
              <a:t>年）</a:t>
            </a:r>
            <a:endParaRPr lang="ja-JP" altLang="en-US" sz="1200" dirty="0">
              <a:solidFill>
                <a:schemeClr val="bg1"/>
              </a:solidFill>
            </a:endParaRPr>
          </a:p>
        </p:txBody>
      </p:sp>
      <p:sp>
        <p:nvSpPr>
          <p:cNvPr id="32798" name="Rectangle 43"/>
          <p:cNvSpPr>
            <a:spLocks noChangeArrowheads="1"/>
          </p:cNvSpPr>
          <p:nvPr/>
        </p:nvSpPr>
        <p:spPr bwMode="auto">
          <a:xfrm>
            <a:off x="273050" y="719138"/>
            <a:ext cx="6008688" cy="292100"/>
          </a:xfrm>
          <a:prstGeom prst="rect">
            <a:avLst/>
          </a:prstGeom>
          <a:noFill/>
          <a:ln w="9525">
            <a:noFill/>
            <a:miter lim="800000"/>
            <a:headEnd/>
            <a:tailEnd/>
          </a:ln>
        </p:spPr>
        <p:txBody>
          <a:bodyPr>
            <a:prstTxWarp prst="textNoShape">
              <a:avLst/>
            </a:prstTxWarp>
          </a:bodyPr>
          <a:lstStyle/>
          <a:p>
            <a:r>
              <a:rPr lang="en-US" altLang="ja-JP" sz="1200">
                <a:solidFill>
                  <a:schemeClr val="tx2"/>
                </a:solidFill>
                <a:latin typeface="ヒラギノ角ゴ Pro W6" pitchFamily="-103" charset="-128"/>
                <a:ea typeface="ヒラギノ角ゴ Pro W6" pitchFamily="-103" charset="-128"/>
                <a:cs typeface="ヒラギノ角ゴ Pro W6" pitchFamily="-103" charset="-128"/>
              </a:rPr>
              <a:t>■</a:t>
            </a:r>
            <a:r>
              <a:rPr lang="ja-JP" altLang="en-US" sz="1200">
                <a:solidFill>
                  <a:schemeClr val="tx2"/>
                </a:solidFill>
                <a:latin typeface="ヒラギノ角ゴ Pro W6" pitchFamily="-103" charset="-128"/>
                <a:ea typeface="ヒラギノ角ゴ Pro W6" pitchFamily="-103" charset="-128"/>
                <a:cs typeface="ヒラギノ角ゴ Pro W6" pitchFamily="-103" charset="-128"/>
              </a:rPr>
              <a:t>外資系医療器具メーカにおける研究試薬の開発から販売までの一貫したシステム化</a:t>
            </a:r>
            <a:r>
              <a:rPr lang="en-US" altLang="ja-JP" sz="1200">
                <a:solidFill>
                  <a:schemeClr val="tx2"/>
                </a:solidFill>
                <a:latin typeface="ヒラギノ角ゴ Pro W6" pitchFamily="-103" charset="-128"/>
                <a:ea typeface="ヒラギノ角ゴ Pro W6" pitchFamily="-103" charset="-128"/>
                <a:cs typeface="ヒラギノ角ゴ Pro W6" pitchFamily="-103" charset="-128"/>
              </a:rPr>
              <a:t/>
            </a:r>
            <a:br>
              <a:rPr lang="en-US" altLang="ja-JP" sz="1200">
                <a:solidFill>
                  <a:schemeClr val="tx2"/>
                </a:solidFill>
                <a:latin typeface="ヒラギノ角ゴ Pro W6" pitchFamily="-103" charset="-128"/>
                <a:ea typeface="ヒラギノ角ゴ Pro W6" pitchFamily="-103" charset="-128"/>
                <a:cs typeface="ヒラギノ角ゴ Pro W6" pitchFamily="-103" charset="-128"/>
              </a:rPr>
            </a:br>
            <a:endParaRPr lang="en-US" altLang="ja-JP" sz="1200">
              <a:solidFill>
                <a:schemeClr val="tx2"/>
              </a:solidFill>
              <a:latin typeface="ＭＳ ゴシック" pitchFamily="-103" charset="-128"/>
              <a:ea typeface="ＭＳ ゴシック" pitchFamily="-103" charset="-128"/>
              <a:cs typeface="ＭＳ ゴシック" pitchFamily="-103" charset="-128"/>
            </a:endParaRPr>
          </a:p>
        </p:txBody>
      </p:sp>
      <p:sp>
        <p:nvSpPr>
          <p:cNvPr id="32799" name="Text Box 44"/>
          <p:cNvSpPr txBox="1">
            <a:spLocks noChangeArrowheads="1"/>
          </p:cNvSpPr>
          <p:nvPr/>
        </p:nvSpPr>
        <p:spPr bwMode="auto">
          <a:xfrm>
            <a:off x="628650" y="1020763"/>
            <a:ext cx="5462034" cy="276999"/>
          </a:xfrm>
          <a:prstGeom prst="rect">
            <a:avLst/>
          </a:prstGeom>
          <a:noFill/>
          <a:ln w="9525">
            <a:noFill/>
            <a:miter lim="800000"/>
            <a:headEnd/>
            <a:tailEnd/>
          </a:ln>
        </p:spPr>
        <p:txBody>
          <a:bodyPr wrap="square">
            <a:prstTxWarp prst="textNoShape">
              <a:avLst/>
            </a:prstTxWarp>
            <a:spAutoFit/>
          </a:bodyPr>
          <a:lstStyle/>
          <a:p>
            <a:r>
              <a:rPr lang="ja-JP" altLang="en-US" sz="1200" dirty="0"/>
              <a:t>大量情報にマーキングすることで、暗黙知が付加される知識情報整理を狙う</a:t>
            </a:r>
            <a:endParaRPr lang="ja-JP" altLang="en-US" sz="14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正方形/長方形 14"/>
          <p:cNvSpPr>
            <a:spLocks noChangeArrowheads="1"/>
          </p:cNvSpPr>
          <p:nvPr/>
        </p:nvSpPr>
        <p:spPr bwMode="auto">
          <a:xfrm>
            <a:off x="355600" y="1049338"/>
            <a:ext cx="2735263" cy="1643062"/>
          </a:xfrm>
          <a:prstGeom prst="rect">
            <a:avLst/>
          </a:prstGeom>
          <a:noFill/>
          <a:ln w="9525">
            <a:solidFill>
              <a:schemeClr val="tx1"/>
            </a:solidFill>
            <a:round/>
            <a:headEnd/>
            <a:tailEnd/>
          </a:ln>
        </p:spPr>
        <p:txBody>
          <a:bodyPr>
            <a:prstTxWarp prst="textNoShape">
              <a:avLst/>
            </a:prstTxWarp>
          </a:bodyPr>
          <a:lstStyle/>
          <a:p>
            <a:r>
              <a:rPr lang="en-US" altLang="ja-JP"/>
              <a:t>ATM</a:t>
            </a:r>
            <a:r>
              <a:rPr lang="ja-JP" altLang="en-US"/>
              <a:t>ハードウエアの情報を、</a:t>
            </a:r>
            <a:r>
              <a:rPr lang="en-US" altLang="ja-JP"/>
              <a:t>PMT</a:t>
            </a:r>
            <a:r>
              <a:rPr lang="ja-JP" altLang="en-US"/>
              <a:t>で構造化、整備マニュアル、保守マニュアル、設計情報を一元化する。</a:t>
            </a:r>
          </a:p>
        </p:txBody>
      </p:sp>
      <p:sp>
        <p:nvSpPr>
          <p:cNvPr id="26627" name="Rectangle 2"/>
          <p:cNvSpPr>
            <a:spLocks noChangeArrowheads="1"/>
          </p:cNvSpPr>
          <p:nvPr/>
        </p:nvSpPr>
        <p:spPr bwMode="auto">
          <a:xfrm>
            <a:off x="6083300" y="650875"/>
            <a:ext cx="355600" cy="599440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26628" name="Text Box 8"/>
          <p:cNvSpPr txBox="1">
            <a:spLocks noChangeArrowheads="1"/>
          </p:cNvSpPr>
          <p:nvPr/>
        </p:nvSpPr>
        <p:spPr bwMode="auto">
          <a:xfrm>
            <a:off x="604838" y="254000"/>
            <a:ext cx="5923652" cy="27699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1200" dirty="0" smtClean="0">
                <a:solidFill>
                  <a:schemeClr val="bg1"/>
                </a:solidFill>
              </a:rPr>
              <a:t>ATM</a:t>
            </a:r>
            <a:r>
              <a:rPr lang="ja-JP" altLang="en-US" sz="1200" dirty="0">
                <a:solidFill>
                  <a:schemeClr val="bg1"/>
                </a:solidFill>
              </a:rPr>
              <a:t>メンテナンス業務への</a:t>
            </a:r>
            <a:r>
              <a:rPr lang="ja-JP" altLang="en-US" sz="1200" dirty="0" smtClean="0">
                <a:solidFill>
                  <a:schemeClr val="bg1"/>
                </a:solidFill>
              </a:rPr>
              <a:t>応用（</a:t>
            </a:r>
            <a:r>
              <a:rPr lang="en-US" altLang="ja-JP" sz="1200" dirty="0" smtClean="0">
                <a:solidFill>
                  <a:schemeClr val="bg1"/>
                </a:solidFill>
              </a:rPr>
              <a:t>2007</a:t>
            </a:r>
            <a:r>
              <a:rPr lang="ja-JP" altLang="en-US" sz="1200" dirty="0" smtClean="0">
                <a:solidFill>
                  <a:schemeClr val="bg1"/>
                </a:solidFill>
              </a:rPr>
              <a:t>年）：某メンテナンス企業への提案事例</a:t>
            </a:r>
            <a:endParaRPr lang="en-US" altLang="ja-JP" sz="1200" dirty="0">
              <a:solidFill>
                <a:schemeClr val="bg1"/>
              </a:solidFill>
            </a:endParaRPr>
          </a:p>
        </p:txBody>
      </p:sp>
      <p:pic>
        <p:nvPicPr>
          <p:cNvPr id="9" name="図 8" descr="KL.jpg"/>
          <p:cNvPicPr>
            <a:picLocks noChangeAspect="1"/>
          </p:cNvPicPr>
          <p:nvPr/>
        </p:nvPicPr>
        <p:blipFill>
          <a:blip r:embed="rId3"/>
          <a:stretch>
            <a:fillRect/>
          </a:stretch>
        </p:blipFill>
        <p:spPr>
          <a:xfrm>
            <a:off x="3351213" y="1787525"/>
            <a:ext cx="3133725" cy="4124325"/>
          </a:xfrm>
          <a:prstGeom prst="rect">
            <a:avLst/>
          </a:prstGeom>
          <a:solidFill>
            <a:srgbClr val="333399"/>
          </a:solidFill>
          <a:effectLst>
            <a:outerShdw blurRad="50800" dist="38100" dir="2700000">
              <a:srgbClr val="000000">
                <a:alpha val="43000"/>
              </a:srgbClr>
            </a:outerShdw>
          </a:effectLst>
        </p:spPr>
      </p:pic>
      <p:pic>
        <p:nvPicPr>
          <p:cNvPr id="10" name="図 9" descr="ロゴ.jpg"/>
          <p:cNvPicPr>
            <a:picLocks noChangeAspect="1"/>
          </p:cNvPicPr>
          <p:nvPr/>
        </p:nvPicPr>
        <p:blipFill>
          <a:blip r:embed="rId4"/>
          <a:stretch>
            <a:fillRect/>
          </a:stretch>
        </p:blipFill>
        <p:spPr>
          <a:xfrm>
            <a:off x="4183063" y="763588"/>
            <a:ext cx="1371600" cy="508000"/>
          </a:xfrm>
          <a:prstGeom prst="rect">
            <a:avLst/>
          </a:prstGeom>
          <a:effectLst>
            <a:outerShdw blurRad="50800" dist="38100" dir="2700000">
              <a:srgbClr val="000000">
                <a:alpha val="43000"/>
              </a:srgbClr>
            </a:outerShdw>
          </a:effectLst>
        </p:spPr>
      </p:pic>
      <p:pic>
        <p:nvPicPr>
          <p:cNvPr id="26631" name="図 13" descr="products_photo1.jpg"/>
          <p:cNvPicPr>
            <a:picLocks noChangeAspect="1"/>
          </p:cNvPicPr>
          <p:nvPr/>
        </p:nvPicPr>
        <p:blipFill>
          <a:blip r:embed="rId5"/>
          <a:srcRect/>
          <a:stretch>
            <a:fillRect/>
          </a:stretch>
        </p:blipFill>
        <p:spPr bwMode="auto">
          <a:xfrm>
            <a:off x="2076450" y="1703388"/>
            <a:ext cx="706438" cy="708025"/>
          </a:xfrm>
          <a:prstGeom prst="rect">
            <a:avLst/>
          </a:prstGeom>
          <a:noFill/>
          <a:ln w="9525">
            <a:noFill/>
            <a:miter lim="800000"/>
            <a:headEnd/>
            <a:tailEnd/>
          </a:ln>
        </p:spPr>
      </p:pic>
      <p:cxnSp>
        <p:nvCxnSpPr>
          <p:cNvPr id="26632" name="Shape 16"/>
          <p:cNvCxnSpPr>
            <a:cxnSpLocks noChangeShapeType="1"/>
            <a:stCxn id="26626" idx="2"/>
          </p:cNvCxnSpPr>
          <p:nvPr/>
        </p:nvCxnSpPr>
        <p:spPr bwMode="auto">
          <a:xfrm rot="16200000" flipH="1">
            <a:off x="1958182" y="2456656"/>
            <a:ext cx="1157288" cy="1628775"/>
          </a:xfrm>
          <a:prstGeom prst="bentConnector2">
            <a:avLst/>
          </a:prstGeom>
          <a:noFill/>
          <a:ln w="9525">
            <a:solidFill>
              <a:schemeClr val="tx1"/>
            </a:solidFill>
            <a:round/>
            <a:headEnd/>
            <a:tailEnd type="arrow" w="med" len="med"/>
          </a:ln>
        </p:spPr>
      </p:cxnSp>
      <p:pic>
        <p:nvPicPr>
          <p:cNvPr id="19" name="Picture 5" descr="標準出力"/>
          <p:cNvPicPr>
            <a:picLocks noChangeAspect="1" noChangeArrowheads="1"/>
          </p:cNvPicPr>
          <p:nvPr/>
        </p:nvPicPr>
        <p:blipFill>
          <a:blip r:embed="rId6"/>
          <a:srcRect/>
          <a:stretch>
            <a:fillRect/>
          </a:stretch>
        </p:blipFill>
        <p:spPr bwMode="auto">
          <a:xfrm>
            <a:off x="6611938" y="849313"/>
            <a:ext cx="3006725" cy="1430337"/>
          </a:xfrm>
          <a:prstGeom prst="rect">
            <a:avLst/>
          </a:prstGeom>
          <a:noFill/>
          <a:ln w="9525">
            <a:solidFill>
              <a:schemeClr val="accent2"/>
            </a:solidFill>
            <a:miter lim="800000"/>
            <a:headEnd/>
            <a:tailEnd/>
          </a:ln>
          <a:effectLst>
            <a:outerShdw blurRad="63500" dist="38099" dir="2700000" algn="ctr" rotWithShape="0">
              <a:srgbClr val="000000">
                <a:alpha val="74998"/>
              </a:srgbClr>
            </a:outerShdw>
          </a:effectLst>
        </p:spPr>
      </p:pic>
      <p:sp>
        <p:nvSpPr>
          <p:cNvPr id="26634" name="Text Box 9"/>
          <p:cNvSpPr txBox="1">
            <a:spLocks noChangeArrowheads="1"/>
          </p:cNvSpPr>
          <p:nvPr/>
        </p:nvSpPr>
        <p:spPr bwMode="auto">
          <a:xfrm>
            <a:off x="6662738" y="2463800"/>
            <a:ext cx="3005137" cy="755650"/>
          </a:xfrm>
          <a:prstGeom prst="rect">
            <a:avLst/>
          </a:prstGeom>
          <a:noFill/>
          <a:ln w="9525">
            <a:noFill/>
            <a:miter lim="800000"/>
            <a:headEnd/>
            <a:tailEnd/>
          </a:ln>
        </p:spPr>
        <p:txBody>
          <a:bodyPr>
            <a:prstTxWarp prst="textNoShape">
              <a:avLst/>
            </a:prstTxWarp>
            <a:spAutoFit/>
          </a:bodyPr>
          <a:lstStyle/>
          <a:p>
            <a:pPr>
              <a:lnSpc>
                <a:spcPct val="120000"/>
              </a:lnSpc>
              <a:spcBef>
                <a:spcPct val="50000"/>
              </a:spcBef>
            </a:pPr>
            <a:r>
              <a:rPr lang="ja-JP" altLang="en-US" sz="1200">
                <a:latin typeface="ヒラギノ角ゴ Pro W6" pitchFamily="-103" charset="-128"/>
                <a:ea typeface="ヒラギノ角ゴ Pro W6" pitchFamily="-103" charset="-128"/>
                <a:cs typeface="ヒラギノ角ゴ Pro W6" pitchFamily="-103" charset="-128"/>
              </a:rPr>
              <a:t>オペレーションコンソール</a:t>
            </a:r>
            <a:endParaRPr lang="en-US" altLang="ja-JP"/>
          </a:p>
          <a:p>
            <a:pPr>
              <a:lnSpc>
                <a:spcPct val="120000"/>
              </a:lnSpc>
              <a:spcBef>
                <a:spcPct val="50000"/>
              </a:spcBef>
            </a:pPr>
            <a:r>
              <a:rPr lang="ja-JP" altLang="en-US"/>
              <a:t>　</a:t>
            </a:r>
            <a:r>
              <a:rPr lang="en-US" altLang="ja-JP"/>
              <a:t>ATMJ</a:t>
            </a:r>
            <a:r>
              <a:rPr lang="ja-JP" altLang="en-US"/>
              <a:t>のすべての業務を一望するコンソール。いわゆるダッシュボードシステム</a:t>
            </a:r>
          </a:p>
        </p:txBody>
      </p:sp>
      <p:sp>
        <p:nvSpPr>
          <p:cNvPr id="26635" name="円柱 20"/>
          <p:cNvSpPr>
            <a:spLocks noChangeArrowheads="1"/>
          </p:cNvSpPr>
          <p:nvPr/>
        </p:nvSpPr>
        <p:spPr bwMode="auto">
          <a:xfrm>
            <a:off x="3378200" y="6037263"/>
            <a:ext cx="3116263" cy="498475"/>
          </a:xfrm>
          <a:prstGeom prst="can">
            <a:avLst>
              <a:gd name="adj" fmla="val 25000"/>
            </a:avLst>
          </a:prstGeom>
          <a:solidFill>
            <a:schemeClr val="accent1"/>
          </a:solidFill>
          <a:ln w="9525">
            <a:solidFill>
              <a:schemeClr val="tx1"/>
            </a:solidFill>
            <a:round/>
            <a:headEnd/>
            <a:tailEnd/>
          </a:ln>
        </p:spPr>
        <p:txBody>
          <a:bodyPr>
            <a:prstTxWarp prst="textNoShape">
              <a:avLst/>
            </a:prstTxWarp>
          </a:bodyPr>
          <a:lstStyle/>
          <a:p>
            <a:pPr algn="ctr"/>
            <a:r>
              <a:rPr lang="en-US" altLang="ja-JP"/>
              <a:t>XML</a:t>
            </a:r>
            <a:r>
              <a:rPr lang="ja-JP" altLang="en-US"/>
              <a:t>データベース</a:t>
            </a:r>
          </a:p>
        </p:txBody>
      </p:sp>
      <p:sp>
        <p:nvSpPr>
          <p:cNvPr id="26636" name="正方形/長方形 21"/>
          <p:cNvSpPr>
            <a:spLocks noChangeArrowheads="1"/>
          </p:cNvSpPr>
          <p:nvPr/>
        </p:nvSpPr>
        <p:spPr bwMode="auto">
          <a:xfrm>
            <a:off x="7577138" y="4521200"/>
            <a:ext cx="1981200" cy="1193800"/>
          </a:xfrm>
          <a:prstGeom prst="rect">
            <a:avLst/>
          </a:prstGeom>
          <a:noFill/>
          <a:ln w="9525">
            <a:solidFill>
              <a:schemeClr val="tx1"/>
            </a:solidFill>
            <a:round/>
            <a:headEnd/>
            <a:tailEnd/>
          </a:ln>
        </p:spPr>
        <p:txBody>
          <a:bodyPr>
            <a:prstTxWarp prst="textNoShape">
              <a:avLst/>
            </a:prstTxWarp>
          </a:bodyPr>
          <a:lstStyle/>
          <a:p>
            <a:r>
              <a:rPr lang="ja-JP" altLang="en-US"/>
              <a:t>コールセンターオペレーション、社内の情報共有形式を</a:t>
            </a:r>
            <a:r>
              <a:rPr lang="en-US" altLang="ja-JP"/>
              <a:t>PMT</a:t>
            </a:r>
            <a:r>
              <a:rPr lang="ja-JP" altLang="en-US"/>
              <a:t>で</a:t>
            </a:r>
            <a:r>
              <a:rPr lang="en-US" altLang="ja-JP"/>
              <a:t>SNS</a:t>
            </a:r>
            <a:r>
              <a:rPr lang="ja-JP" altLang="en-US"/>
              <a:t>化する</a:t>
            </a:r>
          </a:p>
          <a:p>
            <a:endParaRPr lang="ja-JP" altLang="en-US"/>
          </a:p>
        </p:txBody>
      </p:sp>
      <p:pic>
        <p:nvPicPr>
          <p:cNvPr id="26637" name="図 22"/>
          <p:cNvPicPr>
            <a:picLocks noChangeAspect="1"/>
          </p:cNvPicPr>
          <p:nvPr/>
        </p:nvPicPr>
        <p:blipFill>
          <a:blip r:embed="rId7"/>
          <a:srcRect/>
          <a:stretch>
            <a:fillRect/>
          </a:stretch>
        </p:blipFill>
        <p:spPr bwMode="auto">
          <a:xfrm>
            <a:off x="8593138" y="5073650"/>
            <a:ext cx="849312" cy="549275"/>
          </a:xfrm>
          <a:prstGeom prst="rect">
            <a:avLst/>
          </a:prstGeom>
          <a:noFill/>
          <a:ln w="9525">
            <a:noFill/>
            <a:miter lim="800000"/>
            <a:headEnd/>
            <a:tailEnd/>
          </a:ln>
        </p:spPr>
      </p:pic>
      <p:cxnSp>
        <p:nvCxnSpPr>
          <p:cNvPr id="26638" name="カギ線コネクタ 24"/>
          <p:cNvCxnSpPr>
            <a:cxnSpLocks noChangeShapeType="1"/>
          </p:cNvCxnSpPr>
          <p:nvPr/>
        </p:nvCxnSpPr>
        <p:spPr bwMode="auto">
          <a:xfrm rot="10800000">
            <a:off x="6484938" y="3849688"/>
            <a:ext cx="1939925" cy="663575"/>
          </a:xfrm>
          <a:prstGeom prst="bentConnector3">
            <a:avLst>
              <a:gd name="adj1" fmla="val -1093"/>
            </a:avLst>
          </a:prstGeom>
          <a:noFill/>
          <a:ln w="9525">
            <a:solidFill>
              <a:schemeClr val="tx1"/>
            </a:solidFill>
            <a:round/>
            <a:headEnd/>
            <a:tailEnd type="arrow" w="med" len="med"/>
          </a:ln>
        </p:spPr>
      </p:cxnSp>
      <p:cxnSp>
        <p:nvCxnSpPr>
          <p:cNvPr id="26639" name="Shape 27"/>
          <p:cNvCxnSpPr>
            <a:cxnSpLocks noChangeShapeType="1"/>
          </p:cNvCxnSpPr>
          <p:nvPr/>
        </p:nvCxnSpPr>
        <p:spPr bwMode="auto">
          <a:xfrm rot="5400000" flipH="1" flipV="1">
            <a:off x="5653088" y="828675"/>
            <a:ext cx="223837" cy="1693863"/>
          </a:xfrm>
          <a:prstGeom prst="bentConnector2">
            <a:avLst/>
          </a:prstGeom>
          <a:noFill/>
          <a:ln w="9525">
            <a:solidFill>
              <a:schemeClr val="tx1"/>
            </a:solidFill>
            <a:round/>
            <a:headEnd/>
            <a:tailEnd type="arrow" w="med" len="med"/>
          </a:ln>
        </p:spPr>
      </p:cxnSp>
      <p:pic>
        <p:nvPicPr>
          <p:cNvPr id="26640" name="図 29"/>
          <p:cNvPicPr>
            <a:picLocks noChangeAspect="1"/>
          </p:cNvPicPr>
          <p:nvPr/>
        </p:nvPicPr>
        <p:blipFill>
          <a:blip r:embed="rId8"/>
          <a:srcRect/>
          <a:stretch>
            <a:fillRect/>
          </a:stretch>
        </p:blipFill>
        <p:spPr bwMode="auto">
          <a:xfrm>
            <a:off x="2116138" y="5214938"/>
            <a:ext cx="841375" cy="750887"/>
          </a:xfrm>
          <a:prstGeom prst="rect">
            <a:avLst/>
          </a:prstGeom>
          <a:noFill/>
          <a:ln w="9525">
            <a:noFill/>
            <a:miter lim="800000"/>
            <a:headEnd/>
            <a:tailEnd/>
          </a:ln>
        </p:spPr>
      </p:pic>
      <p:sp>
        <p:nvSpPr>
          <p:cNvPr id="26641" name="正方形/長方形 30"/>
          <p:cNvSpPr>
            <a:spLocks noChangeArrowheads="1"/>
          </p:cNvSpPr>
          <p:nvPr/>
        </p:nvSpPr>
        <p:spPr bwMode="auto">
          <a:xfrm>
            <a:off x="355600" y="4503738"/>
            <a:ext cx="2735263" cy="1643062"/>
          </a:xfrm>
          <a:prstGeom prst="rect">
            <a:avLst/>
          </a:prstGeom>
          <a:noFill/>
          <a:ln w="9525">
            <a:solidFill>
              <a:schemeClr val="tx1"/>
            </a:solidFill>
            <a:round/>
            <a:headEnd/>
            <a:tailEnd/>
          </a:ln>
        </p:spPr>
        <p:txBody>
          <a:bodyPr>
            <a:prstTxWarp prst="textNoShape">
              <a:avLst/>
            </a:prstTxWarp>
          </a:bodyPr>
          <a:lstStyle/>
          <a:p>
            <a:r>
              <a:rPr lang="ja-JP" altLang="en-US"/>
              <a:t>保守業務のレポーティング、</a:t>
            </a:r>
            <a:r>
              <a:rPr lang="en-US" altLang="ja-JP"/>
              <a:t>Q</a:t>
            </a:r>
            <a:r>
              <a:rPr lang="ja-JP" altLang="en-US"/>
              <a:t>＆</a:t>
            </a:r>
            <a:r>
              <a:rPr lang="en-US" altLang="ja-JP"/>
              <a:t>A</a:t>
            </a:r>
            <a:r>
              <a:rPr lang="ja-JP" altLang="en-US"/>
              <a:t>、サービス情報を</a:t>
            </a:r>
            <a:r>
              <a:rPr lang="en-US" altLang="ja-JP"/>
              <a:t>PMT</a:t>
            </a:r>
            <a:r>
              <a:rPr lang="ja-JP" altLang="en-US"/>
              <a:t>で格納。</a:t>
            </a:r>
          </a:p>
          <a:p>
            <a:r>
              <a:rPr lang="ja-JP" altLang="en-US"/>
              <a:t>携帯と連動したサービスも。</a:t>
            </a:r>
          </a:p>
        </p:txBody>
      </p:sp>
      <p:cxnSp>
        <p:nvCxnSpPr>
          <p:cNvPr id="26642" name="カギ線コネクタ 32"/>
          <p:cNvCxnSpPr>
            <a:cxnSpLocks noChangeShapeType="1"/>
            <a:stCxn id="26641" idx="0"/>
          </p:cNvCxnSpPr>
          <p:nvPr/>
        </p:nvCxnSpPr>
        <p:spPr bwMode="auto">
          <a:xfrm rot="5400000" flipH="1" flipV="1">
            <a:off x="2347119" y="3472657"/>
            <a:ext cx="406400" cy="1655762"/>
          </a:xfrm>
          <a:prstGeom prst="bentConnector2">
            <a:avLst/>
          </a:prstGeom>
          <a:noFill/>
          <a:ln w="9525">
            <a:solidFill>
              <a:schemeClr val="tx1"/>
            </a:solidFill>
            <a:round/>
            <a:headEnd/>
            <a:tailEnd type="arrow" w="med" len="med"/>
          </a:ln>
        </p:spPr>
      </p:cxnSp>
      <p:sp>
        <p:nvSpPr>
          <p:cNvPr id="26643" name="テキスト ボックス 36"/>
          <p:cNvSpPr txBox="1">
            <a:spLocks noChangeArrowheads="1"/>
          </p:cNvSpPr>
          <p:nvPr/>
        </p:nvSpPr>
        <p:spPr bwMode="auto">
          <a:xfrm>
            <a:off x="3919538" y="1320800"/>
            <a:ext cx="1890712" cy="246063"/>
          </a:xfrm>
          <a:prstGeom prst="rect">
            <a:avLst/>
          </a:prstGeom>
          <a:noFill/>
          <a:ln w="9525">
            <a:noFill/>
            <a:miter lim="800000"/>
            <a:headEnd/>
            <a:tailEnd/>
          </a:ln>
        </p:spPr>
        <p:txBody>
          <a:bodyPr wrap="none">
            <a:prstTxWarp prst="textNoShape">
              <a:avLst/>
            </a:prstTxWarp>
            <a:spAutoFit/>
          </a:bodyPr>
          <a:lstStyle/>
          <a:p>
            <a:r>
              <a:rPr lang="en-US" altLang="ja-JP"/>
              <a:t>AMT</a:t>
            </a:r>
            <a:r>
              <a:rPr lang="ja-JP" altLang="en-US"/>
              <a:t>業務の情報基幹システム</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bwMode="auto">
          <a:xfrm>
            <a:off x="174317" y="5561101"/>
            <a:ext cx="5959995" cy="94621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16387" name="Text Box 8"/>
          <p:cNvSpPr txBox="1">
            <a:spLocks noChangeArrowheads="1"/>
          </p:cNvSpPr>
          <p:nvPr/>
        </p:nvSpPr>
        <p:spPr bwMode="auto">
          <a:xfrm>
            <a:off x="604838" y="254000"/>
            <a:ext cx="3235325" cy="27622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a:solidFill>
                  <a:schemeClr val="bg1"/>
                </a:solidFill>
              </a:rPr>
              <a:t>KnowledgeLine</a:t>
            </a:r>
            <a:r>
              <a:rPr lang="ja-JP" altLang="en-US" sz="1200">
                <a:solidFill>
                  <a:schemeClr val="bg1"/>
                </a:solidFill>
              </a:rPr>
              <a:t>のご紹介</a:t>
            </a:r>
            <a:endParaRPr lang="en-US" altLang="ja-JP" sz="1200">
              <a:solidFill>
                <a:schemeClr val="bg1"/>
              </a:solidFill>
            </a:endParaRPr>
          </a:p>
        </p:txBody>
      </p:sp>
      <p:sp>
        <p:nvSpPr>
          <p:cNvPr id="16388" name="Text Box 9"/>
          <p:cNvSpPr txBox="1">
            <a:spLocks noChangeArrowheads="1"/>
          </p:cNvSpPr>
          <p:nvPr/>
        </p:nvSpPr>
        <p:spPr bwMode="auto">
          <a:xfrm>
            <a:off x="244475" y="655638"/>
            <a:ext cx="5943600" cy="6014978"/>
          </a:xfrm>
          <a:prstGeom prst="rect">
            <a:avLst/>
          </a:prstGeom>
          <a:noFill/>
          <a:ln w="9525">
            <a:noFill/>
            <a:miter lim="800000"/>
            <a:headEnd/>
            <a:tailEnd/>
          </a:ln>
        </p:spPr>
        <p:txBody>
          <a:bodyPr>
            <a:prstTxWarp prst="textNoShape">
              <a:avLst/>
            </a:prstTxWarp>
            <a:spAutoFit/>
          </a:bodyPr>
          <a:lstStyle/>
          <a:p>
            <a:pPr>
              <a:lnSpc>
                <a:spcPct val="120000"/>
              </a:lnSpc>
              <a:spcBef>
                <a:spcPct val="50000"/>
              </a:spcBef>
            </a:pPr>
            <a:r>
              <a:rPr lang="en-US" altLang="ja-JP" sz="1200" dirty="0">
                <a:latin typeface="ヒラギノ角ゴ Pro W6" pitchFamily="-103" charset="-128"/>
                <a:ea typeface="ヒラギノ角ゴ Pro W6" pitchFamily="-103" charset="-128"/>
                <a:cs typeface="ヒラギノ角ゴ Pro W6" pitchFamily="-103" charset="-128"/>
              </a:rPr>
              <a:t>1. </a:t>
            </a:r>
            <a:r>
              <a:rPr lang="ja-JP" altLang="en-US" sz="1200" dirty="0">
                <a:latin typeface="ヒラギノ角ゴ Pro W6" pitchFamily="-103" charset="-128"/>
                <a:ea typeface="ヒラギノ角ゴ Pro W6" pitchFamily="-103" charset="-128"/>
                <a:cs typeface="ヒラギノ角ゴ Pro W6" pitchFamily="-103" charset="-128"/>
              </a:rPr>
              <a:t>テレビ朝日様からのプロジェクト型業務支援環境構築の依頼</a:t>
            </a:r>
            <a:endParaRPr lang="en-US" altLang="ja-JP" dirty="0"/>
          </a:p>
          <a:p>
            <a:pPr>
              <a:lnSpc>
                <a:spcPct val="120000"/>
              </a:lnSpc>
              <a:spcBef>
                <a:spcPct val="50000"/>
              </a:spcBef>
            </a:pPr>
            <a:r>
              <a:rPr lang="ja-JP" altLang="en-US" dirty="0"/>
              <a:t>　</a:t>
            </a:r>
            <a:r>
              <a:rPr lang="en-US" altLang="ja-JP" dirty="0" smtClean="0"/>
              <a:t>2004</a:t>
            </a:r>
            <a:r>
              <a:rPr lang="ja-JP" altLang="en-US" dirty="0" smtClean="0"/>
              <a:t>年度</a:t>
            </a:r>
            <a:r>
              <a:rPr lang="ja-JP" altLang="en-US" dirty="0" smtClean="0"/>
              <a:t>、</a:t>
            </a:r>
            <a:r>
              <a:rPr lang="ja-JP" altLang="en-US" dirty="0"/>
              <a:t>テレビ朝日社内で活用するプロジェクト型業務支援環境を開発するチャンスを頂き、最初に</a:t>
            </a:r>
            <a:r>
              <a:rPr lang="en-US" altLang="ja-JP" dirty="0" err="1"/>
              <a:t>InterPLAY</a:t>
            </a:r>
            <a:r>
              <a:rPr lang="ja-JP" altLang="en-US" dirty="0"/>
              <a:t>を完成。ついで、</a:t>
            </a:r>
            <a:r>
              <a:rPr lang="en-US" altLang="ja-JP" dirty="0" smtClean="0"/>
              <a:t>2006</a:t>
            </a:r>
            <a:r>
              <a:rPr lang="ja-JP" altLang="en-US" dirty="0" smtClean="0"/>
              <a:t>年度</a:t>
            </a:r>
            <a:r>
              <a:rPr lang="ja-JP" altLang="en-US" dirty="0" smtClean="0"/>
              <a:t>から</a:t>
            </a:r>
            <a:r>
              <a:rPr lang="ja-JP" altLang="en-US" dirty="0"/>
              <a:t>、</a:t>
            </a:r>
            <a:r>
              <a:rPr lang="en-US" altLang="ja-JP" dirty="0" err="1"/>
              <a:t>InterPLAY</a:t>
            </a:r>
            <a:r>
              <a:rPr lang="ja-JP" altLang="en-US" dirty="0"/>
              <a:t>のノウハウを</a:t>
            </a:r>
            <a:r>
              <a:rPr lang="ja-JP" altLang="en-US" dirty="0" smtClean="0"/>
              <a:t>受けて当時のテレビ朝日社内</a:t>
            </a:r>
            <a:r>
              <a:rPr lang="ja-JP" altLang="en-US" dirty="0"/>
              <a:t>業務ルールである「業務日誌」</a:t>
            </a:r>
            <a:r>
              <a:rPr lang="ja-JP" altLang="en-US" dirty="0" smtClean="0"/>
              <a:t>（</a:t>
            </a:r>
            <a:r>
              <a:rPr lang="en-US" altLang="ja-JP" dirty="0" smtClean="0"/>
              <a:t>Word</a:t>
            </a:r>
            <a:r>
              <a:rPr lang="ja-JP" altLang="en-US" dirty="0" smtClean="0"/>
              <a:t>形式</a:t>
            </a:r>
            <a:r>
              <a:rPr lang="ja-JP" altLang="en-US" dirty="0" smtClean="0"/>
              <a:t>）</a:t>
            </a:r>
            <a:r>
              <a:rPr lang="ja-JP" altLang="en-US" dirty="0"/>
              <a:t>をペーパーレス化し、予実の管理、全プロジェクトのリアルタイムマネージメントを目指した</a:t>
            </a:r>
            <a:r>
              <a:rPr lang="en-US" altLang="ja-JP" dirty="0" err="1"/>
              <a:t>mLog</a:t>
            </a:r>
            <a:r>
              <a:rPr lang="ja-JP" altLang="en-US" dirty="0"/>
              <a:t>を構築。</a:t>
            </a:r>
            <a:r>
              <a:rPr lang="en-US" altLang="ja-JP" dirty="0" smtClean="0"/>
              <a:t>2007</a:t>
            </a:r>
            <a:r>
              <a:rPr lang="ja-JP" altLang="en-US" dirty="0" smtClean="0"/>
              <a:t>年度半ば</a:t>
            </a:r>
            <a:r>
              <a:rPr lang="ja-JP" altLang="en-US" dirty="0" smtClean="0"/>
              <a:t>から</a:t>
            </a:r>
            <a:r>
              <a:rPr lang="ja-JP" altLang="en-US" dirty="0"/>
              <a:t>ペーパーレス化し</a:t>
            </a:r>
            <a:r>
              <a:rPr lang="ja-JP" altLang="en-US" dirty="0" smtClean="0"/>
              <a:t>、業務の進行をリアルタイム</a:t>
            </a:r>
            <a:r>
              <a:rPr lang="ja-JP" altLang="en-US" dirty="0"/>
              <a:t>で掌握できるようになった</a:t>
            </a:r>
            <a:r>
              <a:rPr lang="ja-JP" altLang="en-US" dirty="0" smtClean="0"/>
              <a:t>。</a:t>
            </a:r>
            <a:r>
              <a:rPr lang="en-US" altLang="ja-JP" dirty="0" err="1" smtClean="0"/>
              <a:t>InterPLAY</a:t>
            </a:r>
            <a:r>
              <a:rPr lang="ja-JP" altLang="en-US" dirty="0" smtClean="0"/>
              <a:t>と</a:t>
            </a:r>
            <a:r>
              <a:rPr lang="en-US" altLang="ja-JP" dirty="0" err="1" smtClean="0"/>
              <a:t>mLog</a:t>
            </a:r>
            <a:r>
              <a:rPr lang="ja-JP" altLang="en-US" dirty="0" smtClean="0"/>
              <a:t>を構築したシステムのベースは、</a:t>
            </a:r>
            <a:r>
              <a:rPr lang="en-US" altLang="ja-JP" dirty="0" smtClean="0"/>
              <a:t>Symphony</a:t>
            </a:r>
            <a:r>
              <a:rPr lang="ja-JP" altLang="en-US" dirty="0" smtClean="0"/>
              <a:t>社のグラフ構造をモデルとする</a:t>
            </a:r>
            <a:r>
              <a:rPr lang="en-US" altLang="ja-JP" dirty="0" smtClean="0"/>
              <a:t>Web</a:t>
            </a:r>
            <a:r>
              <a:rPr lang="ja-JP" altLang="en-US" dirty="0" smtClean="0"/>
              <a:t>アプリケーション開発環境でした。</a:t>
            </a:r>
            <a:endParaRPr lang="ja-JP" altLang="en-US" sz="1200" dirty="0">
              <a:latin typeface="ヒラギノ角ゴ Pro W6" pitchFamily="-103" charset="-128"/>
              <a:ea typeface="ヒラギノ角ゴ Pro W6" pitchFamily="-103" charset="-128"/>
              <a:cs typeface="ヒラギノ角ゴ Pro W6" pitchFamily="-103" charset="-128"/>
            </a:endParaRPr>
          </a:p>
          <a:p>
            <a:pPr>
              <a:lnSpc>
                <a:spcPct val="120000"/>
              </a:lnSpc>
              <a:spcBef>
                <a:spcPct val="50000"/>
              </a:spcBef>
            </a:pPr>
            <a:r>
              <a:rPr lang="en-US" altLang="ja-JP" sz="1200" dirty="0">
                <a:latin typeface="ヒラギノ角ゴ Pro W6" pitchFamily="-103" charset="-128"/>
                <a:ea typeface="ヒラギノ角ゴ Pro W6" pitchFamily="-103" charset="-128"/>
                <a:cs typeface="ヒラギノ角ゴ Pro W6" pitchFamily="-103" charset="-128"/>
              </a:rPr>
              <a:t>2. </a:t>
            </a:r>
            <a:r>
              <a:rPr lang="en-US" altLang="ja-JP" sz="1200" dirty="0" err="1" smtClean="0">
                <a:latin typeface="ヒラギノ角ゴ Pro W6" pitchFamily="-103" charset="-128"/>
                <a:ea typeface="ヒラギノ角ゴ Pro W6" pitchFamily="-103" charset="-128"/>
                <a:cs typeface="ヒラギノ角ゴ Pro W6" pitchFamily="-103" charset="-128"/>
              </a:rPr>
              <a:t>KnowledgeLine</a:t>
            </a:r>
            <a:r>
              <a:rPr lang="ja-JP" altLang="en-US" sz="1200" dirty="0" smtClean="0">
                <a:latin typeface="ヒラギノ角ゴ Pro W6" pitchFamily="-103" charset="-128"/>
                <a:ea typeface="ヒラギノ角ゴ Pro W6" pitchFamily="-103" charset="-128"/>
                <a:cs typeface="ヒラギノ角ゴ Pro W6" pitchFamily="-103" charset="-128"/>
              </a:rPr>
              <a:t>の誕生</a:t>
            </a:r>
            <a:endParaRPr lang="en-US" altLang="ja-JP" dirty="0"/>
          </a:p>
          <a:p>
            <a:pPr>
              <a:lnSpc>
                <a:spcPct val="120000"/>
              </a:lnSpc>
              <a:spcBef>
                <a:spcPct val="50000"/>
              </a:spcBef>
            </a:pPr>
            <a:r>
              <a:rPr lang="ja-JP" altLang="en-US" dirty="0"/>
              <a:t>　</a:t>
            </a:r>
            <a:r>
              <a:rPr lang="en-US" altLang="ja-JP" dirty="0" err="1"/>
              <a:t>KnowledgeLine</a:t>
            </a:r>
            <a:r>
              <a:rPr lang="ja-JP" altLang="en-US" dirty="0"/>
              <a:t>は、上記テレビ朝日との</a:t>
            </a:r>
            <a:r>
              <a:rPr lang="en-US" altLang="ja-JP" dirty="0"/>
              <a:t>3</a:t>
            </a:r>
            <a:r>
              <a:rPr lang="ja-JP" altLang="en-US" dirty="0"/>
              <a:t>年に及ぶ開発ノウハウ、</a:t>
            </a:r>
            <a:r>
              <a:rPr lang="ja-JP" altLang="en-US" dirty="0" smtClean="0"/>
              <a:t>仕様等を</a:t>
            </a:r>
            <a:r>
              <a:rPr lang="ja-JP" altLang="en-US" dirty="0"/>
              <a:t>一般化して、</a:t>
            </a:r>
            <a:r>
              <a:rPr lang="en-US" altLang="ja-JP" dirty="0" err="1"/>
              <a:t>SaaS</a:t>
            </a:r>
            <a:r>
              <a:rPr lang="en-US" altLang="ja-JP" dirty="0" smtClean="0"/>
              <a:t>/</a:t>
            </a:r>
            <a:r>
              <a:rPr lang="ja-JP" altLang="en-US" dirty="0" smtClean="0"/>
              <a:t>クラウドタイプとして、企業向けの汎用</a:t>
            </a:r>
            <a:r>
              <a:rPr lang="ja-JP" altLang="en-US" dirty="0"/>
              <a:t>業務支援</a:t>
            </a:r>
            <a:r>
              <a:rPr lang="ja-JP" altLang="en-US" dirty="0" smtClean="0"/>
              <a:t>システム</a:t>
            </a:r>
            <a:r>
              <a:rPr lang="ja-JP" altLang="en-US" dirty="0" smtClean="0"/>
              <a:t>として完成</a:t>
            </a:r>
            <a:r>
              <a:rPr lang="ja-JP" altLang="en-US" dirty="0" smtClean="0"/>
              <a:t>。</a:t>
            </a:r>
            <a:r>
              <a:rPr lang="ja-JP" altLang="en-US" dirty="0" smtClean="0"/>
              <a:t>業務モデルを</a:t>
            </a:r>
            <a:r>
              <a:rPr lang="en-US" altLang="ja-JP" dirty="0" smtClean="0"/>
              <a:t>WBS/PDCA</a:t>
            </a:r>
            <a:r>
              <a:rPr lang="ja-JP" altLang="en-US" dirty="0" smtClean="0"/>
              <a:t>として、さらに</a:t>
            </a:r>
            <a:r>
              <a:rPr lang="en-US" altLang="ja-JP" dirty="0" smtClean="0"/>
              <a:t>SNS</a:t>
            </a:r>
            <a:r>
              <a:rPr lang="ja-JP" altLang="en-US" dirty="0" smtClean="0"/>
              <a:t>型のコミュニケーションをサポートすることで、開発に関わる関係者の有形無形のノウハウをすべて記述できるようにしたものです。</a:t>
            </a:r>
            <a:endParaRPr lang="en-US" altLang="ja-JP" dirty="0" smtClean="0"/>
          </a:p>
          <a:p>
            <a:pPr>
              <a:lnSpc>
                <a:spcPct val="120000"/>
              </a:lnSpc>
              <a:spcBef>
                <a:spcPct val="50000"/>
              </a:spcBef>
            </a:pPr>
            <a:r>
              <a:rPr lang="en-US" altLang="ja-JP" sz="1200" dirty="0" smtClean="0">
                <a:latin typeface="ヒラギノ角ゴ Pro W6" pitchFamily="-103" charset="-128"/>
                <a:ea typeface="ヒラギノ角ゴ Pro W6" pitchFamily="-103" charset="-128"/>
                <a:cs typeface="ヒラギノ角ゴ Pro W6" pitchFamily="-103" charset="-128"/>
              </a:rPr>
              <a:t>3</a:t>
            </a:r>
            <a:r>
              <a:rPr lang="en-US" altLang="ja-JP" sz="1200" dirty="0">
                <a:latin typeface="ヒラギノ角ゴ Pro W6" pitchFamily="-103" charset="-128"/>
                <a:ea typeface="ヒラギノ角ゴ Pro W6" pitchFamily="-103" charset="-128"/>
                <a:cs typeface="ヒラギノ角ゴ Pro W6" pitchFamily="-103" charset="-128"/>
              </a:rPr>
              <a:t>. </a:t>
            </a:r>
            <a:r>
              <a:rPr lang="en-US" altLang="ja-JP" sz="1200" dirty="0" err="1">
                <a:latin typeface="ヒラギノ角ゴ Pro W6" pitchFamily="-103" charset="-128"/>
                <a:ea typeface="ヒラギノ角ゴ Pro W6" pitchFamily="-103" charset="-128"/>
                <a:cs typeface="ヒラギノ角ゴ Pro W6" pitchFamily="-103" charset="-128"/>
              </a:rPr>
              <a:t>KnowledgeLine</a:t>
            </a:r>
            <a:r>
              <a:rPr lang="ja-JP" altLang="en-US" sz="1200" dirty="0" smtClean="0">
                <a:latin typeface="ヒラギノ角ゴ Pro W6" pitchFamily="-103" charset="-128"/>
                <a:ea typeface="ヒラギノ角ゴ Pro W6" pitchFamily="-103" charset="-128"/>
                <a:cs typeface="ヒラギノ角ゴ Pro W6" pitchFamily="-103" charset="-128"/>
              </a:rPr>
              <a:t>の先進性</a:t>
            </a:r>
            <a:endParaRPr lang="en-US" altLang="ja-JP" sz="1200" dirty="0"/>
          </a:p>
          <a:p>
            <a:pPr>
              <a:lnSpc>
                <a:spcPct val="120000"/>
              </a:lnSpc>
              <a:spcBef>
                <a:spcPct val="50000"/>
              </a:spcBef>
            </a:pPr>
            <a:r>
              <a:rPr lang="ja-JP" altLang="en-US" dirty="0"/>
              <a:t>　</a:t>
            </a:r>
            <a:r>
              <a:rPr lang="en-US" altLang="ja-JP" dirty="0" smtClean="0"/>
              <a:t>2004</a:t>
            </a:r>
            <a:r>
              <a:rPr lang="ja-JP" altLang="en-US" dirty="0" smtClean="0"/>
              <a:t>年頃、青山学院大学理工学部から依頼があり、全学システムとしての大学ノートシステムの検討に参加して、入学してから卒業まで、さらには社会人となった後も利用可能な大学ノートシステムとその環境を利用した授業環境についての研究を協同でおこないました。大学ノートシステムは、</a:t>
            </a:r>
            <a:r>
              <a:rPr lang="en-US" altLang="ja-JP" dirty="0" smtClean="0"/>
              <a:t>Symphony</a:t>
            </a:r>
            <a:r>
              <a:rPr lang="ja-JP" altLang="en-US" dirty="0" smtClean="0"/>
              <a:t>社代表の永山が長年研究を重ねてきた、</a:t>
            </a:r>
            <a:r>
              <a:rPr lang="en-US" altLang="ja-JP" dirty="0" smtClean="0"/>
              <a:t>『</a:t>
            </a:r>
            <a:r>
              <a:rPr lang="ja-JP" altLang="en-US" dirty="0" smtClean="0"/>
              <a:t>電子的な研究ノートシステム</a:t>
            </a:r>
            <a:r>
              <a:rPr lang="en-US" altLang="ja-JP" dirty="0" smtClean="0"/>
              <a:t>』</a:t>
            </a:r>
            <a:r>
              <a:rPr lang="ja-JP" altLang="en-US" dirty="0" smtClean="0"/>
              <a:t>を元に設計されて、電子キャンパス時代の先駆けとなる研究となり、その後東大のシラバスの研究議論</a:t>
            </a:r>
            <a:r>
              <a:rPr lang="en-US" altLang="ja-JP" dirty="0" smtClean="0"/>
              <a:t>『</a:t>
            </a:r>
            <a:r>
              <a:rPr lang="ja-JP" altLang="en-US" dirty="0" smtClean="0"/>
              <a:t>知識の構造化：松本洋一郎教授</a:t>
            </a:r>
            <a:r>
              <a:rPr lang="en-US" altLang="ja-JP" dirty="0" smtClean="0"/>
              <a:t>』</a:t>
            </a:r>
            <a:r>
              <a:rPr lang="ja-JP" altLang="en-US" dirty="0" smtClean="0"/>
              <a:t>にも参加しました。</a:t>
            </a:r>
            <a:r>
              <a:rPr lang="en-US" altLang="ja-JP" dirty="0" smtClean="0"/>
              <a:t>2010</a:t>
            </a:r>
            <a:r>
              <a:rPr lang="ja-JP" altLang="en-US" dirty="0" smtClean="0"/>
              <a:t>年には、医療情報</a:t>
            </a:r>
            <a:r>
              <a:rPr lang="en-US" altLang="ja-JP" dirty="0" smtClean="0"/>
              <a:t>IT</a:t>
            </a:r>
            <a:r>
              <a:rPr lang="ja-JP" altLang="en-US" dirty="0" smtClean="0"/>
              <a:t>システムの開発インフラとして機能を追加して、</a:t>
            </a:r>
            <a:r>
              <a:rPr lang="en-US" altLang="ja-JP" dirty="0" smtClean="0"/>
              <a:t>2011</a:t>
            </a:r>
            <a:r>
              <a:rPr lang="ja-JP" altLang="en-US" dirty="0" smtClean="0"/>
              <a:t>年、文科省</a:t>
            </a:r>
            <a:r>
              <a:rPr lang="en-US" altLang="ja-JP" dirty="0" smtClean="0"/>
              <a:t>/JST</a:t>
            </a:r>
            <a:r>
              <a:rPr lang="ja-JP" altLang="en-US" dirty="0" smtClean="0"/>
              <a:t>の</a:t>
            </a:r>
            <a:r>
              <a:rPr lang="en-US" altLang="ja-JP" dirty="0" smtClean="0"/>
              <a:t>DEOS</a:t>
            </a:r>
            <a:r>
              <a:rPr lang="ja-JP" altLang="en-US" dirty="0" smtClean="0"/>
              <a:t>プロジェクトに参加して、同研究分野にて、</a:t>
            </a:r>
            <a:r>
              <a:rPr lang="en-US" altLang="ja-JP" dirty="0" smtClean="0"/>
              <a:t>『</a:t>
            </a:r>
            <a:r>
              <a:rPr lang="ja-JP" altLang="en-US" dirty="0" smtClean="0"/>
              <a:t>合意記述データベース：</a:t>
            </a:r>
            <a:r>
              <a:rPr lang="en-US" altLang="ja-JP" dirty="0" smtClean="0"/>
              <a:t>D-ADD』</a:t>
            </a:r>
            <a:r>
              <a:rPr lang="ja-JP" altLang="en-US" dirty="0" smtClean="0"/>
              <a:t>の研究のためのベースシステムとして利用されました</a:t>
            </a:r>
            <a:r>
              <a:rPr lang="ja-JP" altLang="en-US" dirty="0" smtClean="0"/>
              <a:t>。</a:t>
            </a:r>
            <a:endParaRPr lang="en-US" altLang="ja-JP" dirty="0" smtClean="0"/>
          </a:p>
          <a:p>
            <a:pPr>
              <a:lnSpc>
                <a:spcPct val="120000"/>
              </a:lnSpc>
              <a:spcBef>
                <a:spcPct val="50000"/>
              </a:spcBef>
            </a:pPr>
            <a:r>
              <a:rPr lang="ja-JP" altLang="ja-JP" dirty="0"/>
              <a:t>　</a:t>
            </a:r>
            <a:r>
              <a:rPr lang="en-US" altLang="ja-JP" dirty="0" smtClean="0"/>
              <a:t>※</a:t>
            </a:r>
            <a:r>
              <a:rPr lang="ja-JP" altLang="en-US" dirty="0" smtClean="0"/>
              <a:t>大学ノートシステムとしては、琉球大学情報工学科、河野研究室にて評価実験中です。</a:t>
            </a:r>
            <a:endParaRPr lang="en-US" altLang="ja-JP" dirty="0"/>
          </a:p>
          <a:p>
            <a:pPr>
              <a:lnSpc>
                <a:spcPct val="120000"/>
              </a:lnSpc>
              <a:spcBef>
                <a:spcPct val="50000"/>
              </a:spcBef>
            </a:pPr>
            <a:endParaRPr lang="en-US" altLang="ja-JP" dirty="0" smtClean="0"/>
          </a:p>
          <a:p>
            <a:pPr>
              <a:lnSpc>
                <a:spcPct val="120000"/>
              </a:lnSpc>
              <a:spcBef>
                <a:spcPct val="50000"/>
              </a:spcBef>
            </a:pPr>
            <a:r>
              <a:rPr lang="ja-JP" altLang="en-US" dirty="0" smtClean="0"/>
              <a:t>現在、慶應義塾大学村井研究室の横手特任教授らと高信頼性アプリケーション開発プラットフォームとして、研究開発を継続しており</a:t>
            </a:r>
            <a:r>
              <a:rPr lang="en-US" altLang="ja-JP" dirty="0" smtClean="0"/>
              <a:t>『DEOS/D-ADD</a:t>
            </a:r>
            <a:r>
              <a:rPr lang="ja-JP" altLang="en-US" dirty="0" smtClean="0"/>
              <a:t>研究開発</a:t>
            </a:r>
            <a:r>
              <a:rPr lang="en-US" altLang="ja-JP" dirty="0" smtClean="0"/>
              <a:t>』</a:t>
            </a:r>
            <a:r>
              <a:rPr lang="ja-JP" altLang="en-US" dirty="0" smtClean="0"/>
              <a:t>を盛り込んだ</a:t>
            </a:r>
            <a:r>
              <a:rPr lang="en-US" altLang="ja-JP" dirty="0" smtClean="0"/>
              <a:t>KnowledgeLine2</a:t>
            </a:r>
            <a:r>
              <a:rPr lang="ja-JP" altLang="en-US" dirty="0" smtClean="0"/>
              <a:t>の</a:t>
            </a:r>
            <a:r>
              <a:rPr lang="en-US" altLang="ja-JP" dirty="0" smtClean="0"/>
              <a:t>β</a:t>
            </a:r>
            <a:r>
              <a:rPr lang="ja-JP" altLang="en-US" dirty="0" smtClean="0"/>
              <a:t>版を開発しています。</a:t>
            </a:r>
            <a:r>
              <a:rPr lang="en-US" altLang="ja-JP" dirty="0" smtClean="0"/>
              <a:t>KnowledgeLine2</a:t>
            </a:r>
            <a:r>
              <a:rPr lang="ja-JP" altLang="en-US" dirty="0" smtClean="0"/>
              <a:t>には、</a:t>
            </a:r>
            <a:r>
              <a:rPr lang="en-US" altLang="ja-JP" dirty="0" err="1" smtClean="0"/>
              <a:t>NoSQL</a:t>
            </a:r>
            <a:r>
              <a:rPr lang="ja-JP" altLang="en-US" dirty="0" smtClean="0"/>
              <a:t>（</a:t>
            </a:r>
            <a:r>
              <a:rPr lang="en-US" altLang="ja-JP" dirty="0" err="1"/>
              <a:t>G</a:t>
            </a:r>
            <a:r>
              <a:rPr lang="en-US" altLang="ja-JP" dirty="0" err="1" smtClean="0"/>
              <a:t>raphDB</a:t>
            </a:r>
            <a:r>
              <a:rPr lang="ja-JP" altLang="en-US" dirty="0" smtClean="0"/>
              <a:t>）、</a:t>
            </a:r>
            <a:r>
              <a:rPr lang="en-US" altLang="ja-JP" dirty="0" err="1" smtClean="0"/>
              <a:t>OpenXML</a:t>
            </a:r>
            <a:r>
              <a:rPr lang="ja-JP" altLang="en-US" dirty="0" smtClean="0"/>
              <a:t>、</a:t>
            </a:r>
            <a:r>
              <a:rPr lang="en-US" altLang="ja-JP" dirty="0" smtClean="0"/>
              <a:t>CI</a:t>
            </a:r>
            <a:r>
              <a:rPr lang="ja-JP" altLang="en-US" dirty="0" smtClean="0"/>
              <a:t>サーバ、最新のアシュアランスケース対応の機能を盛り込み、</a:t>
            </a:r>
            <a:r>
              <a:rPr lang="en-US" altLang="ja-JP" dirty="0" smtClean="0"/>
              <a:t>ISO26262</a:t>
            </a:r>
            <a:r>
              <a:rPr lang="ja-JP" altLang="en-US" dirty="0" smtClean="0"/>
              <a:t>などへの認証対応を目標としています。</a:t>
            </a:r>
            <a:endParaRPr lang="ja-JP" altLang="en-US" dirty="0"/>
          </a:p>
        </p:txBody>
      </p:sp>
      <p:sp>
        <p:nvSpPr>
          <p:cNvPr id="16389" name="Rectangle 11"/>
          <p:cNvSpPr>
            <a:spLocks noChangeArrowheads="1"/>
          </p:cNvSpPr>
          <p:nvPr/>
        </p:nvSpPr>
        <p:spPr bwMode="auto">
          <a:xfrm>
            <a:off x="6369050" y="677863"/>
            <a:ext cx="3376613" cy="739775"/>
          </a:xfrm>
          <a:prstGeom prst="rect">
            <a:avLst/>
          </a:prstGeom>
          <a:noFill/>
          <a:ln w="9525">
            <a:noFill/>
            <a:miter lim="800000"/>
            <a:headEnd/>
            <a:tailEnd/>
          </a:ln>
        </p:spPr>
        <p:txBody>
          <a:bodyPr>
            <a:prstTxWarp prst="textNoShape">
              <a:avLst/>
            </a:prstTxWarp>
            <a:spAutoFit/>
          </a:bodyPr>
          <a:lstStyle/>
          <a:p>
            <a:pPr>
              <a:lnSpc>
                <a:spcPct val="160000"/>
              </a:lnSpc>
            </a:pPr>
            <a:r>
              <a:rPr lang="en-US" altLang="ja-JP" sz="2800" dirty="0" err="1">
                <a:latin typeface="Arial Black" pitchFamily="-103" charset="0"/>
                <a:ea typeface="Arial Black" pitchFamily="-103" charset="0"/>
                <a:cs typeface="Arial Black" pitchFamily="-103" charset="0"/>
              </a:rPr>
              <a:t>mLog</a:t>
            </a:r>
            <a:r>
              <a:rPr lang="en-US" altLang="ja-JP" sz="2800" dirty="0">
                <a:latin typeface="Arial Black" pitchFamily="-103" charset="0"/>
                <a:ea typeface="Arial Black" pitchFamily="-103" charset="0"/>
                <a:cs typeface="Arial Black" pitchFamily="-103" charset="0"/>
              </a:rPr>
              <a:t>  </a:t>
            </a:r>
            <a:r>
              <a:rPr lang="en-US" altLang="ja-JP" sz="1400" dirty="0" err="1">
                <a:solidFill>
                  <a:schemeClr val="bg2">
                    <a:lumMod val="60000"/>
                    <a:lumOff val="40000"/>
                  </a:schemeClr>
                </a:solidFill>
                <a:latin typeface="Eurostile ExtendedTwo" charset="0"/>
                <a:ea typeface="Osaka" pitchFamily="-103" charset="-128"/>
                <a:cs typeface="Osaka" pitchFamily="-103" charset="-128"/>
              </a:rPr>
              <a:t>Misson</a:t>
            </a:r>
            <a:r>
              <a:rPr lang="en-US" altLang="ja-JP" sz="1400" dirty="0">
                <a:solidFill>
                  <a:schemeClr val="bg2">
                    <a:lumMod val="60000"/>
                    <a:lumOff val="40000"/>
                  </a:schemeClr>
                </a:solidFill>
                <a:latin typeface="Eurostile ExtendedTwo" charset="0"/>
                <a:ea typeface="Osaka" pitchFamily="-103" charset="-128"/>
                <a:cs typeface="Osaka" pitchFamily="-103" charset="-128"/>
              </a:rPr>
              <a:t> Log</a:t>
            </a:r>
            <a:r>
              <a:rPr lang="ja-JP" altLang="en-US" sz="1400" dirty="0">
                <a:solidFill>
                  <a:schemeClr val="bg2">
                    <a:lumMod val="60000"/>
                    <a:lumOff val="40000"/>
                  </a:schemeClr>
                </a:solidFill>
                <a:latin typeface="Eurostile ExtendedTwo" charset="0"/>
                <a:ea typeface="Osaka" pitchFamily="-103" charset="-128"/>
                <a:cs typeface="Osaka" pitchFamily="-103" charset="-128"/>
              </a:rPr>
              <a:t>　</a:t>
            </a:r>
            <a:r>
              <a:rPr lang="en-US" altLang="ja-JP" sz="1400" dirty="0">
                <a:solidFill>
                  <a:schemeClr val="bg2">
                    <a:lumMod val="60000"/>
                    <a:lumOff val="40000"/>
                  </a:schemeClr>
                </a:solidFill>
                <a:latin typeface="Eurostile ExtendedTwo" charset="0"/>
                <a:ea typeface="Osaka" pitchFamily="-103" charset="-128"/>
                <a:cs typeface="Osaka" pitchFamily="-103" charset="-128"/>
              </a:rPr>
              <a:t>(</a:t>
            </a:r>
            <a:r>
              <a:rPr lang="ja-JP" altLang="en-US" sz="1400" dirty="0">
                <a:solidFill>
                  <a:schemeClr val="bg2">
                    <a:lumMod val="60000"/>
                    <a:lumOff val="40000"/>
                  </a:schemeClr>
                </a:solidFill>
                <a:latin typeface="Eurostile ExtendedTwo" charset="0"/>
                <a:ea typeface="Osaka" pitchFamily="-103" charset="-128"/>
                <a:cs typeface="Osaka" pitchFamily="-103" charset="-128"/>
              </a:rPr>
              <a:t>業務日誌）</a:t>
            </a:r>
            <a:endParaRPr lang="en-US" altLang="ja-JP" sz="2000" dirty="0">
              <a:solidFill>
                <a:schemeClr val="bg2">
                  <a:lumMod val="60000"/>
                  <a:lumOff val="40000"/>
                </a:schemeClr>
              </a:solidFill>
              <a:latin typeface="Eurostile ExtendedTwo" charset="0"/>
              <a:ea typeface="Osaka" pitchFamily="-103" charset="-128"/>
              <a:cs typeface="Osaka" pitchFamily="-103" charset="-128"/>
            </a:endParaRPr>
          </a:p>
        </p:txBody>
      </p:sp>
      <p:pic>
        <p:nvPicPr>
          <p:cNvPr id="16390" name="Picture 114" descr="プロジェクト画面"/>
          <p:cNvPicPr>
            <a:picLocks noChangeAspect="1" noChangeArrowheads="1"/>
          </p:cNvPicPr>
          <p:nvPr/>
        </p:nvPicPr>
        <p:blipFill>
          <a:blip r:embed="rId3"/>
          <a:srcRect/>
          <a:stretch>
            <a:fillRect/>
          </a:stretch>
        </p:blipFill>
        <p:spPr bwMode="auto">
          <a:xfrm>
            <a:off x="6573838" y="1449388"/>
            <a:ext cx="2978150" cy="2381250"/>
          </a:xfrm>
          <a:prstGeom prst="rect">
            <a:avLst/>
          </a:prstGeom>
          <a:noFill/>
          <a:ln w="9525">
            <a:solidFill>
              <a:schemeClr val="accent2"/>
            </a:solidFill>
            <a:miter lim="800000"/>
            <a:headEnd/>
            <a:tailEnd/>
          </a:ln>
        </p:spPr>
      </p:pic>
      <p:pic>
        <p:nvPicPr>
          <p:cNvPr id="14" name="Picture 5" descr="標準出力"/>
          <p:cNvPicPr>
            <a:picLocks noChangeAspect="1" noChangeArrowheads="1"/>
          </p:cNvPicPr>
          <p:nvPr/>
        </p:nvPicPr>
        <p:blipFill>
          <a:blip r:embed="rId4"/>
          <a:srcRect/>
          <a:stretch>
            <a:fillRect/>
          </a:stretch>
        </p:blipFill>
        <p:spPr bwMode="auto">
          <a:xfrm>
            <a:off x="6519863" y="4862513"/>
            <a:ext cx="3005137" cy="1430337"/>
          </a:xfrm>
          <a:prstGeom prst="rect">
            <a:avLst/>
          </a:prstGeom>
          <a:noFill/>
          <a:ln w="9525">
            <a:solidFill>
              <a:schemeClr val="accent2"/>
            </a:solidFill>
            <a:miter lim="800000"/>
            <a:headEnd/>
            <a:tailEnd/>
          </a:ln>
          <a:effectLst>
            <a:outerShdw blurRad="63500" dist="38099" dir="2700000" algn="ctr" rotWithShape="0">
              <a:srgbClr val="000000">
                <a:alpha val="74998"/>
              </a:srgbClr>
            </a:outerShdw>
          </a:effectLst>
        </p:spPr>
      </p:pic>
      <p:sp>
        <p:nvSpPr>
          <p:cNvPr id="16392" name="Rectangle 11"/>
          <p:cNvSpPr>
            <a:spLocks noChangeArrowheads="1"/>
          </p:cNvSpPr>
          <p:nvPr/>
        </p:nvSpPr>
        <p:spPr bwMode="auto">
          <a:xfrm>
            <a:off x="6384925" y="4005263"/>
            <a:ext cx="3376613" cy="739775"/>
          </a:xfrm>
          <a:prstGeom prst="rect">
            <a:avLst/>
          </a:prstGeom>
          <a:noFill/>
          <a:ln w="9525">
            <a:noFill/>
            <a:miter lim="800000"/>
            <a:headEnd/>
            <a:tailEnd/>
          </a:ln>
        </p:spPr>
        <p:txBody>
          <a:bodyPr>
            <a:prstTxWarp prst="textNoShape">
              <a:avLst/>
            </a:prstTxWarp>
            <a:spAutoFit/>
          </a:bodyPr>
          <a:lstStyle/>
          <a:p>
            <a:pPr>
              <a:lnSpc>
                <a:spcPct val="160000"/>
              </a:lnSpc>
            </a:pPr>
            <a:r>
              <a:rPr lang="en-US" altLang="ja-JP" sz="2800">
                <a:latin typeface="Arial Black" pitchFamily="-103" charset="0"/>
                <a:ea typeface="Arial Black" pitchFamily="-103" charset="0"/>
                <a:cs typeface="Arial Black" pitchFamily="-103" charset="0"/>
              </a:rPr>
              <a:t>InterPLAY</a:t>
            </a:r>
            <a:endParaRPr lang="en-US" altLang="ja-JP" sz="2000">
              <a:latin typeface="Eurostile ExtendedTwo" charset="0"/>
              <a:ea typeface="Osaka" pitchFamily="-103" charset="-128"/>
              <a:cs typeface="Osaka" pitchFamily="-103"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6125445" y="4428439"/>
            <a:ext cx="3397714" cy="2153474"/>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6891127" y="4792875"/>
            <a:ext cx="2548286" cy="519044"/>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6137412" y="3246783"/>
            <a:ext cx="1890276" cy="1016000"/>
          </a:xfrm>
          <a:prstGeom prst="rect">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02480" y="1159570"/>
            <a:ext cx="3696804" cy="1203738"/>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15989" y="271597"/>
            <a:ext cx="8420100" cy="343548"/>
          </a:xfrm>
        </p:spPr>
        <p:txBody>
          <a:bodyPr/>
          <a:lstStyle/>
          <a:p>
            <a:pPr algn="l"/>
            <a:r>
              <a:rPr lang="en-US" altLang="ja-JP" sz="1200" dirty="0" err="1" smtClean="0">
                <a:solidFill>
                  <a:srgbClr val="FFFFFF"/>
                </a:solidFill>
                <a:latin typeface="ヒラギノ角ゴ Pro W3"/>
                <a:ea typeface="ヒラギノ角ゴ Pro W3"/>
                <a:cs typeface="ヒラギノ角ゴ Pro W3"/>
              </a:rPr>
              <a:t>KnowledgeLine</a:t>
            </a:r>
            <a:r>
              <a:rPr lang="en-US" altLang="ja-JP" sz="1200" dirty="0" smtClean="0">
                <a:solidFill>
                  <a:srgbClr val="FFFFFF"/>
                </a:solidFill>
                <a:latin typeface="ヒラギノ角ゴ Pro W3"/>
                <a:ea typeface="ヒラギノ角ゴ Pro W3"/>
                <a:cs typeface="ヒラギノ角ゴ Pro W3"/>
              </a:rPr>
              <a:t> </a:t>
            </a:r>
            <a:r>
              <a:rPr lang="ja-JP" altLang="en-US" sz="1200" dirty="0" smtClean="0">
                <a:solidFill>
                  <a:srgbClr val="FFFFFF"/>
                </a:solidFill>
                <a:latin typeface="ヒラギノ角ゴ Pro W3"/>
                <a:ea typeface="ヒラギノ角ゴ Pro W3"/>
                <a:cs typeface="ヒラギノ角ゴ Pro W3"/>
              </a:rPr>
              <a:t>を利用した電子研究ノートの設計（琉球大学工学部にて実験中）</a:t>
            </a:r>
            <a:endParaRPr lang="ja-JP" altLang="en-US" sz="1200" dirty="0">
              <a:solidFill>
                <a:srgbClr val="FFFFFF"/>
              </a:solidFill>
              <a:latin typeface="ヒラギノ角ゴ Pro W3"/>
              <a:ea typeface="ヒラギノ角ゴ Pro W3"/>
              <a:cs typeface="ヒラギノ角ゴ Pro W3"/>
            </a:endParaRPr>
          </a:p>
        </p:txBody>
      </p:sp>
      <p:sp>
        <p:nvSpPr>
          <p:cNvPr id="3" name="テキスト ボックス 2"/>
          <p:cNvSpPr txBox="1"/>
          <p:nvPr/>
        </p:nvSpPr>
        <p:spPr>
          <a:xfrm>
            <a:off x="726982" y="773048"/>
            <a:ext cx="2141515" cy="246221"/>
          </a:xfrm>
          <a:prstGeom prst="rect">
            <a:avLst/>
          </a:prstGeom>
          <a:noFill/>
        </p:spPr>
        <p:txBody>
          <a:bodyPr wrap="square" rtlCol="0">
            <a:spAutoFit/>
          </a:bodyPr>
          <a:lstStyle/>
          <a:p>
            <a:r>
              <a:rPr kumimoji="1" lang="ja-JP" altLang="en-US" dirty="0" smtClean="0">
                <a:latin typeface="メイリオ"/>
                <a:ea typeface="メイリオ"/>
                <a:cs typeface="メイリオ"/>
              </a:rPr>
              <a:t>実験ノート</a:t>
            </a:r>
            <a:endParaRPr kumimoji="1" lang="ja-JP" altLang="en-US" dirty="0">
              <a:latin typeface="メイリオ"/>
              <a:ea typeface="メイリオ"/>
              <a:cs typeface="メイリオ"/>
            </a:endParaRPr>
          </a:p>
        </p:txBody>
      </p:sp>
      <p:sp>
        <p:nvSpPr>
          <p:cNvPr id="9" name="テキスト ボックス 8"/>
          <p:cNvSpPr txBox="1"/>
          <p:nvPr/>
        </p:nvSpPr>
        <p:spPr>
          <a:xfrm>
            <a:off x="4211249" y="773048"/>
            <a:ext cx="2823449" cy="246221"/>
          </a:xfrm>
          <a:prstGeom prst="rect">
            <a:avLst/>
          </a:prstGeom>
          <a:noFill/>
        </p:spPr>
        <p:txBody>
          <a:bodyPr wrap="square" rtlCol="0">
            <a:spAutoFit/>
          </a:bodyPr>
          <a:lstStyle/>
          <a:p>
            <a:pPr algn="ctr"/>
            <a:r>
              <a:rPr kumimoji="1" lang="ja-JP" altLang="en-US" dirty="0" smtClean="0">
                <a:latin typeface="メイリオ"/>
                <a:ea typeface="メイリオ"/>
                <a:cs typeface="メイリオ"/>
              </a:rPr>
              <a:t>研究室ノート</a:t>
            </a:r>
            <a:endParaRPr kumimoji="1" lang="ja-JP" altLang="en-US" dirty="0">
              <a:latin typeface="メイリオ"/>
              <a:ea typeface="メイリオ"/>
              <a:cs typeface="メイリオ"/>
            </a:endParaRPr>
          </a:p>
        </p:txBody>
      </p:sp>
      <p:grpSp>
        <p:nvGrpSpPr>
          <p:cNvPr id="16" name="図形グループ 15"/>
          <p:cNvGrpSpPr/>
          <p:nvPr/>
        </p:nvGrpSpPr>
        <p:grpSpPr>
          <a:xfrm>
            <a:off x="4809443" y="1148527"/>
            <a:ext cx="1495470" cy="1148516"/>
            <a:chOff x="5565914" y="1270001"/>
            <a:chExt cx="1380434" cy="1148516"/>
          </a:xfrm>
        </p:grpSpPr>
        <p:pic>
          <p:nvPicPr>
            <p:cNvPr id="11" name="図 10"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914" y="1270001"/>
              <a:ext cx="938696" cy="938696"/>
            </a:xfrm>
            <a:prstGeom prst="rect">
              <a:avLst/>
            </a:prstGeom>
          </p:spPr>
        </p:pic>
        <p:pic>
          <p:nvPicPr>
            <p:cNvPr id="14" name="図 13"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782" y="1380434"/>
              <a:ext cx="938696" cy="938696"/>
            </a:xfrm>
            <a:prstGeom prst="rect">
              <a:avLst/>
            </a:prstGeom>
          </p:spPr>
        </p:pic>
        <p:pic>
          <p:nvPicPr>
            <p:cNvPr id="15" name="図 14"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652" y="1479821"/>
              <a:ext cx="938696" cy="938696"/>
            </a:xfrm>
            <a:prstGeom prst="rect">
              <a:avLst/>
            </a:prstGeom>
          </p:spPr>
        </p:pic>
      </p:grpSp>
      <p:pic>
        <p:nvPicPr>
          <p:cNvPr id="17" name="図 16"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382" y="1256746"/>
            <a:ext cx="1016921" cy="938696"/>
          </a:xfrm>
          <a:prstGeom prst="rect">
            <a:avLst/>
          </a:prstGeom>
        </p:spPr>
      </p:pic>
      <p:sp>
        <p:nvSpPr>
          <p:cNvPr id="18" name="テキスト ボックス 17"/>
          <p:cNvSpPr txBox="1"/>
          <p:nvPr/>
        </p:nvSpPr>
        <p:spPr>
          <a:xfrm>
            <a:off x="2105624" y="784091"/>
            <a:ext cx="2237224" cy="246221"/>
          </a:xfrm>
          <a:prstGeom prst="rect">
            <a:avLst/>
          </a:prstGeom>
          <a:noFill/>
        </p:spPr>
        <p:txBody>
          <a:bodyPr wrap="square" rtlCol="0">
            <a:spAutoFit/>
          </a:bodyPr>
          <a:lstStyle/>
          <a:p>
            <a:pPr algn="ctr"/>
            <a:r>
              <a:rPr kumimoji="1" lang="ja-JP" altLang="en-US" dirty="0" smtClean="0">
                <a:latin typeface="メイリオ"/>
                <a:ea typeface="メイリオ"/>
                <a:cs typeface="メイリオ"/>
              </a:rPr>
              <a:t>研究ノート</a:t>
            </a:r>
            <a:endParaRPr kumimoji="1" lang="ja-JP" altLang="en-US" dirty="0">
              <a:latin typeface="メイリオ"/>
              <a:ea typeface="メイリオ"/>
              <a:cs typeface="メイリオ"/>
            </a:endParaRPr>
          </a:p>
        </p:txBody>
      </p:sp>
      <p:grpSp>
        <p:nvGrpSpPr>
          <p:cNvPr id="24" name="図形グループ 23"/>
          <p:cNvGrpSpPr/>
          <p:nvPr/>
        </p:nvGrpSpPr>
        <p:grpSpPr>
          <a:xfrm>
            <a:off x="8334731" y="1281048"/>
            <a:ext cx="1347513" cy="1203735"/>
            <a:chOff x="1579217" y="1270000"/>
            <a:chExt cx="1027042" cy="993913"/>
          </a:xfrm>
        </p:grpSpPr>
        <p:pic>
          <p:nvPicPr>
            <p:cNvPr id="19" name="図 18" descr="icons_doc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217" y="1270000"/>
              <a:ext cx="750957" cy="750957"/>
            </a:xfrm>
            <a:prstGeom prst="rect">
              <a:avLst/>
            </a:prstGeom>
          </p:spPr>
        </p:pic>
        <p:pic>
          <p:nvPicPr>
            <p:cNvPr id="20" name="図 19" descr="icons_doc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738" y="1391478"/>
              <a:ext cx="750957" cy="750957"/>
            </a:xfrm>
            <a:prstGeom prst="rect">
              <a:avLst/>
            </a:prstGeom>
          </p:spPr>
        </p:pic>
        <p:pic>
          <p:nvPicPr>
            <p:cNvPr id="21" name="図 20" descr="icons_doc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302" y="1512956"/>
              <a:ext cx="750957" cy="750957"/>
            </a:xfrm>
            <a:prstGeom prst="rect">
              <a:avLst/>
            </a:prstGeom>
          </p:spPr>
        </p:pic>
      </p:grpSp>
      <p:cxnSp>
        <p:nvCxnSpPr>
          <p:cNvPr id="26" name="直線矢印コネクタ 25"/>
          <p:cNvCxnSpPr/>
          <p:nvPr/>
        </p:nvCxnSpPr>
        <p:spPr>
          <a:xfrm flipH="1" flipV="1">
            <a:off x="1997308" y="1726095"/>
            <a:ext cx="763927"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1" name="図 30" descr="icons_person4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703" y="1651220"/>
            <a:ext cx="933174" cy="861391"/>
          </a:xfrm>
          <a:prstGeom prst="rect">
            <a:avLst/>
          </a:prstGeom>
        </p:spPr>
      </p:pic>
      <p:pic>
        <p:nvPicPr>
          <p:cNvPr id="32" name="図 31" descr="icons_person3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8842" y="1623398"/>
            <a:ext cx="933174" cy="861391"/>
          </a:xfrm>
          <a:prstGeom prst="rect">
            <a:avLst/>
          </a:prstGeom>
        </p:spPr>
      </p:pic>
      <p:pic>
        <p:nvPicPr>
          <p:cNvPr id="34" name="図 33" descr="icons_person1_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479" y="795136"/>
            <a:ext cx="933174" cy="861391"/>
          </a:xfrm>
          <a:prstGeom prst="rect">
            <a:avLst/>
          </a:prstGeom>
        </p:spPr>
      </p:pic>
      <p:pic>
        <p:nvPicPr>
          <p:cNvPr id="35" name="図 34" descr="icons_person3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65" y="1413570"/>
            <a:ext cx="933174" cy="861391"/>
          </a:xfrm>
          <a:prstGeom prst="rect">
            <a:avLst/>
          </a:prstGeom>
        </p:spPr>
      </p:pic>
      <p:pic>
        <p:nvPicPr>
          <p:cNvPr id="36" name="図 35" descr="icons_person4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965" y="1203745"/>
            <a:ext cx="933174" cy="861391"/>
          </a:xfrm>
          <a:prstGeom prst="rect">
            <a:avLst/>
          </a:prstGeom>
        </p:spPr>
      </p:pic>
      <p:sp>
        <p:nvSpPr>
          <p:cNvPr id="37" name="テキスト ボックス 36"/>
          <p:cNvSpPr txBox="1"/>
          <p:nvPr/>
        </p:nvSpPr>
        <p:spPr>
          <a:xfrm>
            <a:off x="875767" y="2462702"/>
            <a:ext cx="2743238" cy="461665"/>
          </a:xfrm>
          <a:prstGeom prst="rect">
            <a:avLst/>
          </a:prstGeom>
          <a:noFill/>
        </p:spPr>
        <p:txBody>
          <a:bodyPr wrap="square" rtlCol="0">
            <a:spAutoFit/>
          </a:bodyPr>
          <a:lstStyle/>
          <a:p>
            <a:pPr algn="ctr"/>
            <a:r>
              <a:rPr kumimoji="1" lang="ja-JP" altLang="en-US" sz="1200" dirty="0" smtClean="0">
                <a:latin typeface="メイリオ"/>
                <a:ea typeface="メイリオ"/>
                <a:cs typeface="メイリオ"/>
              </a:rPr>
              <a:t>個人のアイディアおよび</a:t>
            </a:r>
            <a:endParaRPr kumimoji="1" lang="en-US" altLang="ja-JP" sz="1200" dirty="0" smtClean="0">
              <a:latin typeface="メイリオ"/>
              <a:ea typeface="メイリオ"/>
              <a:cs typeface="メイリオ"/>
            </a:endParaRPr>
          </a:p>
          <a:p>
            <a:pPr algn="ctr"/>
            <a:r>
              <a:rPr kumimoji="1" lang="ja-JP" altLang="en-US" sz="1200" dirty="0" smtClean="0">
                <a:latin typeface="メイリオ"/>
                <a:ea typeface="メイリオ"/>
                <a:cs typeface="メイリオ"/>
              </a:rPr>
              <a:t>証拠となる実データ</a:t>
            </a:r>
            <a:endParaRPr kumimoji="1" lang="ja-JP" altLang="en-US" sz="1200" dirty="0">
              <a:latin typeface="メイリオ"/>
              <a:ea typeface="メイリオ"/>
              <a:cs typeface="メイリオ"/>
            </a:endParaRPr>
          </a:p>
        </p:txBody>
      </p:sp>
      <p:sp>
        <p:nvSpPr>
          <p:cNvPr id="38" name="テキスト ボックス 37"/>
          <p:cNvSpPr txBox="1"/>
          <p:nvPr/>
        </p:nvSpPr>
        <p:spPr>
          <a:xfrm>
            <a:off x="5060844" y="2462702"/>
            <a:ext cx="2636201" cy="461665"/>
          </a:xfrm>
          <a:prstGeom prst="rect">
            <a:avLst/>
          </a:prstGeom>
          <a:noFill/>
        </p:spPr>
        <p:txBody>
          <a:bodyPr wrap="square" rtlCol="0">
            <a:spAutoFit/>
          </a:bodyPr>
          <a:lstStyle/>
          <a:p>
            <a:pPr algn="ctr"/>
            <a:r>
              <a:rPr kumimoji="1" lang="ja-JP" altLang="en-US" sz="1200" dirty="0" smtClean="0">
                <a:latin typeface="メイリオ"/>
                <a:ea typeface="メイリオ"/>
                <a:cs typeface="メイリオ"/>
              </a:rPr>
              <a:t>研究室で共有され</a:t>
            </a:r>
            <a:endParaRPr kumimoji="1" lang="en-US" altLang="ja-JP" sz="1200" dirty="0" smtClean="0">
              <a:latin typeface="メイリオ"/>
              <a:ea typeface="メイリオ"/>
              <a:cs typeface="メイリオ"/>
            </a:endParaRPr>
          </a:p>
          <a:p>
            <a:pPr algn="ctr"/>
            <a:r>
              <a:rPr kumimoji="1" lang="ja-JP" altLang="en-US" sz="1200" dirty="0" smtClean="0">
                <a:latin typeface="メイリオ"/>
                <a:ea typeface="メイリオ"/>
                <a:cs typeface="メイリオ"/>
              </a:rPr>
              <a:t>蓄積され続ける情報</a:t>
            </a:r>
            <a:endParaRPr kumimoji="1" lang="ja-JP" altLang="en-US" sz="1200" dirty="0">
              <a:latin typeface="メイリオ"/>
              <a:ea typeface="メイリオ"/>
              <a:cs typeface="メイリオ"/>
            </a:endParaRPr>
          </a:p>
        </p:txBody>
      </p:sp>
      <p:sp>
        <p:nvSpPr>
          <p:cNvPr id="41" name="右矢印 40"/>
          <p:cNvSpPr/>
          <p:nvPr/>
        </p:nvSpPr>
        <p:spPr>
          <a:xfrm>
            <a:off x="3905089" y="1597438"/>
            <a:ext cx="928274" cy="288140"/>
          </a:xfrm>
          <a:prstGeom prst="rightArrow">
            <a:avLst/>
          </a:prstGeom>
          <a:solidFill>
            <a:srgbClr val="F85F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吹き出し 39"/>
          <p:cNvSpPr/>
          <p:nvPr/>
        </p:nvSpPr>
        <p:spPr>
          <a:xfrm>
            <a:off x="3357245" y="2067000"/>
            <a:ext cx="1769031" cy="832404"/>
          </a:xfrm>
          <a:prstGeom prst="wedgeRoundRectCallout">
            <a:avLst>
              <a:gd name="adj1" fmla="val 22153"/>
              <a:gd name="adj2" fmla="val -84897"/>
              <a:gd name="adj3" fmla="val 16667"/>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smtClean="0">
                <a:solidFill>
                  <a:schemeClr val="tx1"/>
                </a:solidFill>
                <a:latin typeface="メイリオ"/>
                <a:ea typeface="メイリオ"/>
                <a:cs typeface="メイリオ"/>
              </a:rPr>
              <a:t>共有すべき情報</a:t>
            </a:r>
            <a:endParaRPr lang="en-US" altLang="ja-JP" sz="1200" dirty="0" smtClean="0">
              <a:solidFill>
                <a:schemeClr val="tx1"/>
              </a:solidFill>
              <a:latin typeface="メイリオ"/>
              <a:ea typeface="メイリオ"/>
              <a:cs typeface="メイリオ"/>
            </a:endParaRPr>
          </a:p>
          <a:p>
            <a:pPr algn="ctr"/>
            <a:r>
              <a:rPr kumimoji="1" lang="ja-JP" altLang="en-US" sz="1200" dirty="0" smtClean="0">
                <a:solidFill>
                  <a:schemeClr val="tx1"/>
                </a:solidFill>
                <a:latin typeface="メイリオ"/>
                <a:ea typeface="メイリオ"/>
                <a:cs typeface="メイリオ"/>
              </a:rPr>
              <a:t>未来に引き継ぐ情報のエクスポート</a:t>
            </a:r>
            <a:endParaRPr kumimoji="1" lang="ja-JP" altLang="en-US" sz="1200" dirty="0">
              <a:solidFill>
                <a:schemeClr val="tx1"/>
              </a:solidFill>
              <a:latin typeface="メイリオ"/>
              <a:ea typeface="メイリオ"/>
              <a:cs typeface="メイリオ"/>
            </a:endParaRPr>
          </a:p>
        </p:txBody>
      </p:sp>
      <p:pic>
        <p:nvPicPr>
          <p:cNvPr id="42" name="図 41" descr="icon_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7026" y="3314933"/>
            <a:ext cx="291350" cy="268938"/>
          </a:xfrm>
          <a:prstGeom prst="rect">
            <a:avLst/>
          </a:prstGeom>
        </p:spPr>
      </p:pic>
      <p:pic>
        <p:nvPicPr>
          <p:cNvPr id="43" name="図 42"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7254" y="4833153"/>
            <a:ext cx="291350" cy="268938"/>
          </a:xfrm>
          <a:prstGeom prst="rect">
            <a:avLst/>
          </a:prstGeom>
        </p:spPr>
      </p:pic>
      <p:pic>
        <p:nvPicPr>
          <p:cNvPr id="47" name="図 46"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002" y="3288743"/>
            <a:ext cx="337383" cy="311430"/>
          </a:xfrm>
          <a:prstGeom prst="rect">
            <a:avLst/>
          </a:prstGeom>
        </p:spPr>
      </p:pic>
      <p:sp>
        <p:nvSpPr>
          <p:cNvPr id="48" name="テキスト ボックス 47"/>
          <p:cNvSpPr txBox="1"/>
          <p:nvPr/>
        </p:nvSpPr>
        <p:spPr>
          <a:xfrm>
            <a:off x="6819352" y="3324091"/>
            <a:ext cx="1208338" cy="276999"/>
          </a:xfrm>
          <a:prstGeom prst="rect">
            <a:avLst/>
          </a:prstGeom>
          <a:noFill/>
        </p:spPr>
        <p:txBody>
          <a:bodyPr wrap="square" rtlCol="0">
            <a:spAutoFit/>
          </a:bodyPr>
          <a:lstStyle/>
          <a:p>
            <a:r>
              <a:rPr kumimoji="1" lang="ja-JP" altLang="en-US" sz="1200" dirty="0" smtClean="0">
                <a:latin typeface="メイリオ"/>
                <a:ea typeface="メイリオ"/>
                <a:cs typeface="メイリオ"/>
              </a:rPr>
              <a:t>研究室ノート</a:t>
            </a:r>
            <a:endParaRPr kumimoji="1" lang="ja-JP" altLang="en-US" sz="1200" dirty="0">
              <a:latin typeface="メイリオ"/>
              <a:ea typeface="メイリオ"/>
              <a:cs typeface="メイリオ"/>
            </a:endParaRPr>
          </a:p>
        </p:txBody>
      </p:sp>
      <p:cxnSp>
        <p:nvCxnSpPr>
          <p:cNvPr id="50" name="直線コネクタ 49"/>
          <p:cNvCxnSpPr/>
          <p:nvPr/>
        </p:nvCxnSpPr>
        <p:spPr>
          <a:xfrm>
            <a:off x="334989" y="3081132"/>
            <a:ext cx="9236029"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6484367" y="3600178"/>
            <a:ext cx="1208338" cy="646331"/>
          </a:xfrm>
          <a:prstGeom prst="rect">
            <a:avLst/>
          </a:prstGeom>
          <a:noFill/>
        </p:spPr>
        <p:txBody>
          <a:bodyPr wrap="square" rtlCol="0">
            <a:spAutoFit/>
          </a:bodyPr>
          <a:lstStyle/>
          <a:p>
            <a:pPr marL="171450" indent="-171450">
              <a:buFont typeface="Arial"/>
              <a:buChar char="•"/>
            </a:pPr>
            <a:r>
              <a:rPr kumimoji="1" lang="en-US" altLang="ja-JP" sz="1200" dirty="0" smtClean="0">
                <a:latin typeface="メイリオ"/>
                <a:ea typeface="メイリオ"/>
                <a:cs typeface="メイリオ"/>
              </a:rPr>
              <a:t>Subject1</a:t>
            </a:r>
          </a:p>
          <a:p>
            <a:pPr marL="171450" indent="-171450">
              <a:buFont typeface="Arial"/>
              <a:buChar char="•"/>
            </a:pPr>
            <a:r>
              <a:rPr lang="en-US" altLang="ja-JP" sz="1200" dirty="0" smtClean="0">
                <a:latin typeface="メイリオ"/>
                <a:ea typeface="メイリオ"/>
                <a:cs typeface="メイリオ"/>
              </a:rPr>
              <a:t>Subject2</a:t>
            </a:r>
          </a:p>
          <a:p>
            <a:pPr marL="171450" indent="-171450">
              <a:buFont typeface="Arial"/>
              <a:buChar char="•"/>
            </a:pPr>
            <a:r>
              <a:rPr kumimoji="1" lang="en-US" altLang="ja-JP" sz="1200" dirty="0" smtClean="0">
                <a:latin typeface="メイリオ"/>
                <a:ea typeface="メイリオ"/>
                <a:cs typeface="メイリオ"/>
              </a:rPr>
              <a:t>Subject3</a:t>
            </a:r>
            <a:endParaRPr kumimoji="1" lang="ja-JP" altLang="en-US" sz="1200" dirty="0">
              <a:latin typeface="メイリオ"/>
              <a:ea typeface="メイリオ"/>
              <a:cs typeface="メイリオ"/>
            </a:endParaRPr>
          </a:p>
        </p:txBody>
      </p:sp>
      <p:pic>
        <p:nvPicPr>
          <p:cNvPr id="53" name="図 52" descr="icon_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5062" y="4485546"/>
            <a:ext cx="291350" cy="268938"/>
          </a:xfrm>
          <a:prstGeom prst="rect">
            <a:avLst/>
          </a:prstGeom>
        </p:spPr>
      </p:pic>
      <p:pic>
        <p:nvPicPr>
          <p:cNvPr id="54" name="図 53"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038" y="4459356"/>
            <a:ext cx="337383" cy="311430"/>
          </a:xfrm>
          <a:prstGeom prst="rect">
            <a:avLst/>
          </a:prstGeom>
        </p:spPr>
      </p:pic>
      <p:sp>
        <p:nvSpPr>
          <p:cNvPr id="55" name="テキスト ボックス 54"/>
          <p:cNvSpPr txBox="1"/>
          <p:nvPr/>
        </p:nvSpPr>
        <p:spPr>
          <a:xfrm>
            <a:off x="6771498" y="4483661"/>
            <a:ext cx="957095" cy="276999"/>
          </a:xfrm>
          <a:prstGeom prst="rect">
            <a:avLst/>
          </a:prstGeom>
          <a:noFill/>
        </p:spPr>
        <p:txBody>
          <a:bodyPr wrap="square" rtlCol="0">
            <a:spAutoFit/>
          </a:bodyPr>
          <a:lstStyle/>
          <a:p>
            <a:r>
              <a:rPr kumimoji="1" lang="en-US" altLang="ja-JP" sz="1200" dirty="0" smtClean="0">
                <a:latin typeface="メイリオ"/>
                <a:ea typeface="メイリオ"/>
                <a:cs typeface="メイリオ"/>
              </a:rPr>
              <a:t>Subject1</a:t>
            </a:r>
            <a:endParaRPr kumimoji="1" lang="ja-JP" altLang="en-US" sz="1200" dirty="0">
              <a:latin typeface="メイリオ"/>
              <a:ea typeface="メイリオ"/>
              <a:cs typeface="メイリオ"/>
            </a:endParaRPr>
          </a:p>
        </p:txBody>
      </p:sp>
      <p:sp>
        <p:nvSpPr>
          <p:cNvPr id="59" name="メモ 58"/>
          <p:cNvSpPr/>
          <p:nvPr/>
        </p:nvSpPr>
        <p:spPr>
          <a:xfrm>
            <a:off x="6209195" y="4803918"/>
            <a:ext cx="562298" cy="430696"/>
          </a:xfrm>
          <a:prstGeom prst="foldedCorner">
            <a:avLst>
              <a:gd name="adj" fmla="val 291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lIns="36000" rIns="36000" rtlCol="0" anchor="ctr"/>
          <a:lstStyle/>
          <a:p>
            <a:pPr algn="ctr"/>
            <a:r>
              <a:rPr kumimoji="1" lang="ja-JP" altLang="en-US" sz="1200" dirty="0" smtClean="0">
                <a:solidFill>
                  <a:srgbClr val="000000"/>
                </a:solidFill>
                <a:latin typeface="メイリオ"/>
                <a:ea typeface="メイリオ"/>
                <a:cs typeface="メイリオ"/>
              </a:rPr>
              <a:t>概要</a:t>
            </a:r>
            <a:endParaRPr kumimoji="1" lang="ja-JP" altLang="en-US" sz="1200" dirty="0">
              <a:solidFill>
                <a:srgbClr val="000000"/>
              </a:solidFill>
              <a:latin typeface="メイリオ"/>
              <a:ea typeface="メイリオ"/>
              <a:cs typeface="メイリオ"/>
            </a:endParaRPr>
          </a:p>
        </p:txBody>
      </p:sp>
      <p:sp>
        <p:nvSpPr>
          <p:cNvPr id="63" name="正方形/長方形 62"/>
          <p:cNvSpPr/>
          <p:nvPr/>
        </p:nvSpPr>
        <p:spPr>
          <a:xfrm>
            <a:off x="7309858" y="4892266"/>
            <a:ext cx="1004960"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4" name="図 63"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4943" y="4926857"/>
            <a:ext cx="291350" cy="268938"/>
          </a:xfrm>
          <a:prstGeom prst="rect">
            <a:avLst/>
          </a:prstGeom>
        </p:spPr>
      </p:pic>
      <p:sp>
        <p:nvSpPr>
          <p:cNvPr id="65" name="正方形/長方形 64"/>
          <p:cNvSpPr/>
          <p:nvPr/>
        </p:nvSpPr>
        <p:spPr>
          <a:xfrm>
            <a:off x="8362670" y="4892266"/>
            <a:ext cx="1004960"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6" name="図 65"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7754" y="4926857"/>
            <a:ext cx="291350" cy="268938"/>
          </a:xfrm>
          <a:prstGeom prst="rect">
            <a:avLst/>
          </a:prstGeom>
        </p:spPr>
      </p:pic>
      <p:sp>
        <p:nvSpPr>
          <p:cNvPr id="81" name="テキスト ボックス 80"/>
          <p:cNvSpPr txBox="1"/>
          <p:nvPr/>
        </p:nvSpPr>
        <p:spPr>
          <a:xfrm>
            <a:off x="7609119" y="4936444"/>
            <a:ext cx="717666" cy="246221"/>
          </a:xfrm>
          <a:prstGeom prst="rect">
            <a:avLst/>
          </a:prstGeom>
          <a:noFill/>
        </p:spPr>
        <p:txBody>
          <a:bodyPr wrap="square" rtlCol="0">
            <a:spAutoFit/>
          </a:bodyPr>
          <a:lstStyle/>
          <a:p>
            <a:r>
              <a:rPr kumimoji="1" lang="ja-JP" altLang="en-US" sz="1000" dirty="0" smtClean="0">
                <a:latin typeface="メイリオ"/>
                <a:ea typeface="メイリオ"/>
                <a:cs typeface="メイリオ"/>
              </a:rPr>
              <a:t>ルール</a:t>
            </a:r>
            <a:r>
              <a:rPr kumimoji="1" lang="en-US" altLang="ja-JP" sz="1000" dirty="0" smtClean="0">
                <a:latin typeface="メイリオ"/>
                <a:ea typeface="メイリオ"/>
                <a:cs typeface="メイリオ"/>
              </a:rPr>
              <a:t>1</a:t>
            </a:r>
            <a:endParaRPr kumimoji="1" lang="ja-JP" altLang="en-US" sz="1000" dirty="0">
              <a:latin typeface="メイリオ"/>
              <a:ea typeface="メイリオ"/>
              <a:cs typeface="メイリオ"/>
            </a:endParaRPr>
          </a:p>
        </p:txBody>
      </p:sp>
      <p:sp>
        <p:nvSpPr>
          <p:cNvPr id="82" name="テキスト ボックス 81"/>
          <p:cNvSpPr txBox="1"/>
          <p:nvPr/>
        </p:nvSpPr>
        <p:spPr>
          <a:xfrm>
            <a:off x="8685860" y="4936444"/>
            <a:ext cx="717666" cy="246221"/>
          </a:xfrm>
          <a:prstGeom prst="rect">
            <a:avLst/>
          </a:prstGeom>
          <a:noFill/>
        </p:spPr>
        <p:txBody>
          <a:bodyPr wrap="square" rtlCol="0">
            <a:spAutoFit/>
          </a:bodyPr>
          <a:lstStyle/>
          <a:p>
            <a:r>
              <a:rPr kumimoji="1" lang="ja-JP" altLang="en-US" sz="1000" dirty="0" smtClean="0">
                <a:latin typeface="メイリオ"/>
                <a:ea typeface="メイリオ"/>
                <a:cs typeface="メイリオ"/>
              </a:rPr>
              <a:t>ルール</a:t>
            </a:r>
            <a:r>
              <a:rPr lang="en-US" altLang="ja-JP" sz="1000" dirty="0">
                <a:latin typeface="メイリオ"/>
                <a:ea typeface="メイリオ"/>
                <a:cs typeface="メイリオ"/>
              </a:rPr>
              <a:t>2</a:t>
            </a:r>
            <a:endParaRPr kumimoji="1" lang="ja-JP" altLang="en-US" sz="1000" dirty="0">
              <a:latin typeface="メイリオ"/>
              <a:ea typeface="メイリオ"/>
              <a:cs typeface="メイリオ"/>
            </a:endParaRPr>
          </a:p>
        </p:txBody>
      </p:sp>
      <p:sp>
        <p:nvSpPr>
          <p:cNvPr id="85" name="テキスト ボックス 84"/>
          <p:cNvSpPr txBox="1"/>
          <p:nvPr/>
        </p:nvSpPr>
        <p:spPr>
          <a:xfrm>
            <a:off x="253653" y="2794004"/>
            <a:ext cx="1564844" cy="276999"/>
          </a:xfrm>
          <a:prstGeom prst="rect">
            <a:avLst/>
          </a:prstGeom>
          <a:noFill/>
        </p:spPr>
        <p:txBody>
          <a:bodyPr wrap="square" rtlCol="0">
            <a:spAutoFit/>
          </a:bodyPr>
          <a:lstStyle/>
          <a:p>
            <a:r>
              <a:rPr kumimoji="1" lang="ja-JP" altLang="en-US" sz="1200" dirty="0" smtClean="0">
                <a:latin typeface="メイリオ"/>
                <a:ea typeface="メイリオ"/>
                <a:cs typeface="メイリオ"/>
              </a:rPr>
              <a:t>リアルモデル</a:t>
            </a:r>
            <a:endParaRPr kumimoji="1" lang="ja-JP" altLang="en-US" sz="1200" dirty="0">
              <a:latin typeface="メイリオ"/>
              <a:ea typeface="メイリオ"/>
              <a:cs typeface="メイリオ"/>
            </a:endParaRPr>
          </a:p>
        </p:txBody>
      </p:sp>
      <p:sp>
        <p:nvSpPr>
          <p:cNvPr id="86" name="テキスト ボックス 85"/>
          <p:cNvSpPr txBox="1"/>
          <p:nvPr/>
        </p:nvSpPr>
        <p:spPr>
          <a:xfrm>
            <a:off x="253654" y="3103222"/>
            <a:ext cx="2258742" cy="461665"/>
          </a:xfrm>
          <a:prstGeom prst="rect">
            <a:avLst/>
          </a:prstGeom>
          <a:noFill/>
        </p:spPr>
        <p:txBody>
          <a:bodyPr wrap="square" rtlCol="0">
            <a:spAutoFit/>
          </a:bodyPr>
          <a:lstStyle/>
          <a:p>
            <a:r>
              <a:rPr kumimoji="1" lang="en-US" altLang="ja-JP" sz="1200" dirty="0" err="1" smtClean="0">
                <a:latin typeface="メイリオ"/>
                <a:ea typeface="メイリオ"/>
                <a:cs typeface="メイリオ"/>
              </a:rPr>
              <a:t>KnowledgeLine</a:t>
            </a:r>
            <a:r>
              <a:rPr kumimoji="1" lang="ja-JP" altLang="en-US" sz="1200" dirty="0" smtClean="0">
                <a:latin typeface="メイリオ"/>
                <a:ea typeface="メイリオ"/>
                <a:cs typeface="メイリオ"/>
              </a:rPr>
              <a:t>の</a:t>
            </a:r>
            <a:r>
              <a:rPr kumimoji="1" lang="en-US" altLang="ja-JP" sz="1200" dirty="0" smtClean="0">
                <a:latin typeface="メイリオ"/>
                <a:ea typeface="メイリオ"/>
                <a:cs typeface="メイリオ"/>
              </a:rPr>
              <a:t>PMT</a:t>
            </a:r>
            <a:r>
              <a:rPr kumimoji="1" lang="ja-JP" altLang="en-US" sz="1200" dirty="0" smtClean="0">
                <a:latin typeface="メイリオ"/>
                <a:ea typeface="メイリオ"/>
                <a:cs typeface="メイリオ"/>
              </a:rPr>
              <a:t>モデル</a:t>
            </a:r>
            <a:r>
              <a:rPr lang="ja-JP" altLang="en-US" sz="1200" dirty="0" smtClean="0">
                <a:latin typeface="メイリオ"/>
                <a:ea typeface="メイリオ"/>
                <a:cs typeface="メイリオ"/>
              </a:rPr>
              <a:t>を利用した情報構造</a:t>
            </a:r>
            <a:endParaRPr lang="en-US" altLang="ja-JP" sz="1200" dirty="0" smtClean="0">
              <a:latin typeface="メイリオ"/>
              <a:ea typeface="メイリオ"/>
              <a:cs typeface="メイリオ"/>
            </a:endParaRPr>
          </a:p>
        </p:txBody>
      </p:sp>
      <p:sp>
        <p:nvSpPr>
          <p:cNvPr id="87" name="正方形/長方形 86"/>
          <p:cNvSpPr/>
          <p:nvPr/>
        </p:nvSpPr>
        <p:spPr>
          <a:xfrm>
            <a:off x="6891127" y="5367136"/>
            <a:ext cx="2548286" cy="519044"/>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88" name="図 87"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7254" y="5407414"/>
            <a:ext cx="291350" cy="268938"/>
          </a:xfrm>
          <a:prstGeom prst="rect">
            <a:avLst/>
          </a:prstGeom>
        </p:spPr>
      </p:pic>
      <p:sp>
        <p:nvSpPr>
          <p:cNvPr id="89" name="正方形/長方形 88"/>
          <p:cNvSpPr/>
          <p:nvPr/>
        </p:nvSpPr>
        <p:spPr>
          <a:xfrm>
            <a:off x="7309858" y="5466527"/>
            <a:ext cx="1004960"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0" name="図 89"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4943" y="5501118"/>
            <a:ext cx="291350" cy="268938"/>
          </a:xfrm>
          <a:prstGeom prst="rect">
            <a:avLst/>
          </a:prstGeom>
        </p:spPr>
      </p:pic>
      <p:sp>
        <p:nvSpPr>
          <p:cNvPr id="91" name="正方形/長方形 90"/>
          <p:cNvSpPr/>
          <p:nvPr/>
        </p:nvSpPr>
        <p:spPr>
          <a:xfrm>
            <a:off x="8362670" y="5466527"/>
            <a:ext cx="1004960"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2" name="図 91"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7754" y="5501118"/>
            <a:ext cx="291350" cy="268938"/>
          </a:xfrm>
          <a:prstGeom prst="rect">
            <a:avLst/>
          </a:prstGeom>
        </p:spPr>
      </p:pic>
      <p:sp>
        <p:nvSpPr>
          <p:cNvPr id="93" name="テキスト ボックス 92"/>
          <p:cNvSpPr txBox="1"/>
          <p:nvPr/>
        </p:nvSpPr>
        <p:spPr>
          <a:xfrm>
            <a:off x="7609119" y="5510705"/>
            <a:ext cx="717666" cy="246221"/>
          </a:xfrm>
          <a:prstGeom prst="rect">
            <a:avLst/>
          </a:prstGeom>
          <a:noFill/>
        </p:spPr>
        <p:txBody>
          <a:bodyPr wrap="square" rtlCol="0">
            <a:spAutoFit/>
          </a:bodyPr>
          <a:lstStyle/>
          <a:p>
            <a:r>
              <a:rPr kumimoji="1" lang="ja-JP" altLang="en-US" sz="1000" dirty="0" smtClean="0">
                <a:latin typeface="メイリオ"/>
                <a:ea typeface="メイリオ"/>
                <a:cs typeface="メイリオ"/>
              </a:rPr>
              <a:t>備忘録</a:t>
            </a:r>
            <a:r>
              <a:rPr kumimoji="1" lang="en-US" altLang="ja-JP" sz="1000" dirty="0" smtClean="0">
                <a:latin typeface="メイリオ"/>
                <a:ea typeface="メイリオ"/>
                <a:cs typeface="メイリオ"/>
              </a:rPr>
              <a:t>1</a:t>
            </a:r>
            <a:endParaRPr kumimoji="1" lang="ja-JP" altLang="en-US" sz="1000" dirty="0">
              <a:latin typeface="メイリオ"/>
              <a:ea typeface="メイリオ"/>
              <a:cs typeface="メイリオ"/>
            </a:endParaRPr>
          </a:p>
        </p:txBody>
      </p:sp>
      <p:sp>
        <p:nvSpPr>
          <p:cNvPr id="94" name="テキスト ボックス 93"/>
          <p:cNvSpPr txBox="1"/>
          <p:nvPr/>
        </p:nvSpPr>
        <p:spPr>
          <a:xfrm>
            <a:off x="8685860" y="5510705"/>
            <a:ext cx="717666" cy="246221"/>
          </a:xfrm>
          <a:prstGeom prst="rect">
            <a:avLst/>
          </a:prstGeom>
          <a:noFill/>
        </p:spPr>
        <p:txBody>
          <a:bodyPr wrap="square" rtlCol="0">
            <a:spAutoFit/>
          </a:bodyPr>
          <a:lstStyle/>
          <a:p>
            <a:r>
              <a:rPr lang="ja-JP" altLang="en-US" sz="1000" dirty="0" smtClean="0">
                <a:latin typeface="メイリオ"/>
                <a:ea typeface="メイリオ"/>
                <a:cs typeface="メイリオ"/>
              </a:rPr>
              <a:t>備忘録</a:t>
            </a:r>
            <a:r>
              <a:rPr lang="en-US" altLang="ja-JP" sz="1000" dirty="0" smtClean="0">
                <a:latin typeface="メイリオ"/>
                <a:ea typeface="メイリオ"/>
                <a:cs typeface="メイリオ"/>
              </a:rPr>
              <a:t>2</a:t>
            </a:r>
            <a:endParaRPr kumimoji="1" lang="ja-JP" altLang="en-US" sz="1000" dirty="0">
              <a:latin typeface="メイリオ"/>
              <a:ea typeface="メイリオ"/>
              <a:cs typeface="メイリオ"/>
            </a:endParaRPr>
          </a:p>
        </p:txBody>
      </p:sp>
      <p:sp>
        <p:nvSpPr>
          <p:cNvPr id="95" name="正方形/長方形 94"/>
          <p:cNvSpPr/>
          <p:nvPr/>
        </p:nvSpPr>
        <p:spPr>
          <a:xfrm>
            <a:off x="6891127" y="5941397"/>
            <a:ext cx="2548286" cy="519044"/>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6" name="図 95"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7254" y="5981675"/>
            <a:ext cx="291350" cy="268938"/>
          </a:xfrm>
          <a:prstGeom prst="rect">
            <a:avLst/>
          </a:prstGeom>
        </p:spPr>
      </p:pic>
      <p:sp>
        <p:nvSpPr>
          <p:cNvPr id="97" name="正方形/長方形 96"/>
          <p:cNvSpPr/>
          <p:nvPr/>
        </p:nvSpPr>
        <p:spPr>
          <a:xfrm>
            <a:off x="7309858" y="6040788"/>
            <a:ext cx="1004960"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8" name="図 97"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4943" y="6075379"/>
            <a:ext cx="291350" cy="268938"/>
          </a:xfrm>
          <a:prstGeom prst="rect">
            <a:avLst/>
          </a:prstGeom>
        </p:spPr>
      </p:pic>
      <p:sp>
        <p:nvSpPr>
          <p:cNvPr id="99" name="正方形/長方形 98"/>
          <p:cNvSpPr/>
          <p:nvPr/>
        </p:nvSpPr>
        <p:spPr>
          <a:xfrm>
            <a:off x="8362670" y="6040788"/>
            <a:ext cx="1004960"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0" name="図 99"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7754" y="6075379"/>
            <a:ext cx="291350" cy="268938"/>
          </a:xfrm>
          <a:prstGeom prst="rect">
            <a:avLst/>
          </a:prstGeom>
        </p:spPr>
      </p:pic>
      <p:pic>
        <p:nvPicPr>
          <p:cNvPr id="103" name="図 102" descr="icons_kagi_off_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8411" y="3445564"/>
            <a:ext cx="646044" cy="596348"/>
          </a:xfrm>
          <a:prstGeom prst="rect">
            <a:avLst/>
          </a:prstGeom>
        </p:spPr>
      </p:pic>
      <p:grpSp>
        <p:nvGrpSpPr>
          <p:cNvPr id="109" name="図形グループ 108"/>
          <p:cNvGrpSpPr/>
          <p:nvPr/>
        </p:nvGrpSpPr>
        <p:grpSpPr>
          <a:xfrm>
            <a:off x="5048699" y="5433396"/>
            <a:ext cx="1531369" cy="452782"/>
            <a:chOff x="3235738" y="4428435"/>
            <a:chExt cx="1413571" cy="452782"/>
          </a:xfrm>
          <a:solidFill>
            <a:srgbClr val="F2DCDB"/>
          </a:solidFill>
        </p:grpSpPr>
        <p:sp>
          <p:nvSpPr>
            <p:cNvPr id="105" name="正方形/長方形 104"/>
            <p:cNvSpPr/>
            <p:nvPr/>
          </p:nvSpPr>
          <p:spPr>
            <a:xfrm>
              <a:off x="3235738" y="4428435"/>
              <a:ext cx="1336262" cy="452782"/>
            </a:xfrm>
            <a:prstGeom prst="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6" name="図 105" descr="icon_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0767" y="4496585"/>
              <a:ext cx="268938" cy="268938"/>
            </a:xfrm>
            <a:prstGeom prst="rect">
              <a:avLst/>
            </a:prstGeom>
            <a:grpFill/>
          </p:spPr>
        </p:pic>
        <p:pic>
          <p:nvPicPr>
            <p:cNvPr id="107" name="図 106"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745" y="4470395"/>
              <a:ext cx="311439" cy="311439"/>
            </a:xfrm>
            <a:prstGeom prst="rect">
              <a:avLst/>
            </a:prstGeom>
            <a:grpFill/>
          </p:spPr>
        </p:pic>
        <p:sp>
          <p:nvSpPr>
            <p:cNvPr id="108" name="テキスト ボックス 107"/>
            <p:cNvSpPr txBox="1"/>
            <p:nvPr/>
          </p:nvSpPr>
          <p:spPr>
            <a:xfrm>
              <a:off x="3765837" y="4483660"/>
              <a:ext cx="883472" cy="276999"/>
            </a:xfrm>
            <a:prstGeom prst="rect">
              <a:avLst/>
            </a:prstGeom>
            <a:noFill/>
          </p:spPr>
          <p:txBody>
            <a:bodyPr wrap="square" rtlCol="0">
              <a:spAutoFit/>
            </a:bodyPr>
            <a:lstStyle/>
            <a:p>
              <a:r>
                <a:rPr kumimoji="1" lang="en-US" altLang="ja-JP" sz="1200" dirty="0" smtClean="0">
                  <a:latin typeface="メイリオ"/>
                  <a:ea typeface="メイリオ"/>
                  <a:cs typeface="メイリオ"/>
                </a:rPr>
                <a:t>Subject2</a:t>
              </a:r>
              <a:endParaRPr kumimoji="1" lang="ja-JP" altLang="en-US" sz="1200" dirty="0">
                <a:latin typeface="メイリオ"/>
                <a:ea typeface="メイリオ"/>
                <a:cs typeface="メイリオ"/>
              </a:endParaRPr>
            </a:p>
          </p:txBody>
        </p:sp>
      </p:grpSp>
      <p:grpSp>
        <p:nvGrpSpPr>
          <p:cNvPr id="110" name="図形グループ 109"/>
          <p:cNvGrpSpPr/>
          <p:nvPr/>
        </p:nvGrpSpPr>
        <p:grpSpPr>
          <a:xfrm>
            <a:off x="5048700" y="5974527"/>
            <a:ext cx="1531369" cy="452782"/>
            <a:chOff x="3235738" y="4428435"/>
            <a:chExt cx="1413571" cy="452782"/>
          </a:xfrm>
          <a:solidFill>
            <a:srgbClr val="F2DCDB"/>
          </a:solidFill>
        </p:grpSpPr>
        <p:sp>
          <p:nvSpPr>
            <p:cNvPr id="111" name="正方形/長方形 110"/>
            <p:cNvSpPr/>
            <p:nvPr/>
          </p:nvSpPr>
          <p:spPr>
            <a:xfrm>
              <a:off x="3235738" y="4428435"/>
              <a:ext cx="1336262" cy="452782"/>
            </a:xfrm>
            <a:prstGeom prst="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2" name="図 111" descr="icon_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0767" y="4496585"/>
              <a:ext cx="268938" cy="268938"/>
            </a:xfrm>
            <a:prstGeom prst="rect">
              <a:avLst/>
            </a:prstGeom>
            <a:grpFill/>
          </p:spPr>
        </p:pic>
        <p:pic>
          <p:nvPicPr>
            <p:cNvPr id="113" name="図 112"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745" y="4470395"/>
              <a:ext cx="311438" cy="311438"/>
            </a:xfrm>
            <a:prstGeom prst="rect">
              <a:avLst/>
            </a:prstGeom>
            <a:grpFill/>
          </p:spPr>
        </p:pic>
        <p:sp>
          <p:nvSpPr>
            <p:cNvPr id="114" name="テキスト ボックス 113"/>
            <p:cNvSpPr txBox="1"/>
            <p:nvPr/>
          </p:nvSpPr>
          <p:spPr>
            <a:xfrm>
              <a:off x="3765837" y="4483660"/>
              <a:ext cx="883472" cy="276999"/>
            </a:xfrm>
            <a:prstGeom prst="rect">
              <a:avLst/>
            </a:prstGeom>
            <a:noFill/>
          </p:spPr>
          <p:txBody>
            <a:bodyPr wrap="square" rtlCol="0">
              <a:spAutoFit/>
            </a:bodyPr>
            <a:lstStyle/>
            <a:p>
              <a:r>
                <a:rPr kumimoji="1" lang="en-US" altLang="ja-JP" sz="1200" dirty="0" smtClean="0">
                  <a:latin typeface="メイリオ"/>
                  <a:ea typeface="メイリオ"/>
                  <a:cs typeface="メイリオ"/>
                </a:rPr>
                <a:t>Subject3</a:t>
              </a:r>
              <a:endParaRPr kumimoji="1" lang="ja-JP" altLang="en-US" sz="1200" dirty="0">
                <a:latin typeface="メイリオ"/>
                <a:ea typeface="メイリオ"/>
                <a:cs typeface="メイリオ"/>
              </a:endParaRPr>
            </a:p>
          </p:txBody>
        </p:sp>
      </p:grpSp>
      <p:pic>
        <p:nvPicPr>
          <p:cNvPr id="115" name="図 114" descr="icons_kagi_on_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80070" y="5422346"/>
            <a:ext cx="502478" cy="463826"/>
          </a:xfrm>
          <a:prstGeom prst="rect">
            <a:avLst/>
          </a:prstGeom>
        </p:spPr>
      </p:pic>
      <p:cxnSp>
        <p:nvCxnSpPr>
          <p:cNvPr id="117" name="曲線コネクタ 116"/>
          <p:cNvCxnSpPr>
            <a:stCxn id="51" idx="1"/>
            <a:endCxn id="105" idx="0"/>
          </p:cNvCxnSpPr>
          <p:nvPr/>
        </p:nvCxnSpPr>
        <p:spPr>
          <a:xfrm rot="10800000" flipV="1">
            <a:off x="5772509" y="3923343"/>
            <a:ext cx="711859" cy="1510053"/>
          </a:xfrm>
          <a:prstGeom prst="curvedConnector2">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19" name="曲線コネクタ 118"/>
          <p:cNvCxnSpPr>
            <a:stCxn id="52" idx="0"/>
            <a:endCxn id="120" idx="6"/>
          </p:cNvCxnSpPr>
          <p:nvPr/>
        </p:nvCxnSpPr>
        <p:spPr>
          <a:xfrm rot="16200000" flipV="1">
            <a:off x="7377043" y="3981178"/>
            <a:ext cx="679177" cy="215346"/>
          </a:xfrm>
          <a:prstGeom prst="curved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0" name="円/楕円 119"/>
          <p:cNvSpPr/>
          <p:nvPr/>
        </p:nvSpPr>
        <p:spPr>
          <a:xfrm>
            <a:off x="7441464" y="3677480"/>
            <a:ext cx="167492" cy="143565"/>
          </a:xfrm>
          <a:prstGeom prst="ellips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3" name="正方形/長方形 122"/>
          <p:cNvSpPr/>
          <p:nvPr/>
        </p:nvSpPr>
        <p:spPr>
          <a:xfrm>
            <a:off x="2739701" y="3246783"/>
            <a:ext cx="1890276" cy="2705653"/>
          </a:xfrm>
          <a:prstGeom prst="rect">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4" name="図 123" descr="icon_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9316" y="3314933"/>
            <a:ext cx="291350" cy="268938"/>
          </a:xfrm>
          <a:prstGeom prst="rect">
            <a:avLst/>
          </a:prstGeom>
        </p:spPr>
      </p:pic>
      <p:pic>
        <p:nvPicPr>
          <p:cNvPr id="125" name="図 124" descr="icons_boo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292" y="3288743"/>
            <a:ext cx="337383" cy="311430"/>
          </a:xfrm>
          <a:prstGeom prst="rect">
            <a:avLst/>
          </a:prstGeom>
        </p:spPr>
      </p:pic>
      <p:sp>
        <p:nvSpPr>
          <p:cNvPr id="126" name="テキスト ボックス 125"/>
          <p:cNvSpPr txBox="1"/>
          <p:nvPr/>
        </p:nvSpPr>
        <p:spPr>
          <a:xfrm>
            <a:off x="3421642" y="3324091"/>
            <a:ext cx="1208338" cy="276999"/>
          </a:xfrm>
          <a:prstGeom prst="rect">
            <a:avLst/>
          </a:prstGeom>
          <a:noFill/>
        </p:spPr>
        <p:txBody>
          <a:bodyPr wrap="square" rtlCol="0">
            <a:spAutoFit/>
          </a:bodyPr>
          <a:lstStyle/>
          <a:p>
            <a:r>
              <a:rPr kumimoji="1" lang="ja-JP" altLang="en-US" sz="1200" dirty="0" smtClean="0">
                <a:latin typeface="メイリオ"/>
                <a:ea typeface="メイリオ"/>
                <a:cs typeface="メイリオ"/>
              </a:rPr>
              <a:t>研究ノート</a:t>
            </a:r>
            <a:endParaRPr kumimoji="1" lang="ja-JP" altLang="en-US" sz="1200" dirty="0">
              <a:latin typeface="メイリオ"/>
              <a:ea typeface="メイリオ"/>
              <a:cs typeface="メイリオ"/>
            </a:endParaRPr>
          </a:p>
        </p:txBody>
      </p:sp>
      <p:sp>
        <p:nvSpPr>
          <p:cNvPr id="127" name="正方形/長方形 126"/>
          <p:cNvSpPr/>
          <p:nvPr/>
        </p:nvSpPr>
        <p:spPr>
          <a:xfrm>
            <a:off x="3122539" y="3666441"/>
            <a:ext cx="1411729" cy="485908"/>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8" name="図 127"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8666" y="3706718"/>
            <a:ext cx="291350" cy="268938"/>
          </a:xfrm>
          <a:prstGeom prst="rect">
            <a:avLst/>
          </a:prstGeom>
        </p:spPr>
      </p:pic>
      <p:sp>
        <p:nvSpPr>
          <p:cNvPr id="129" name="正方形/長方形 128"/>
          <p:cNvSpPr/>
          <p:nvPr/>
        </p:nvSpPr>
        <p:spPr>
          <a:xfrm>
            <a:off x="3505378" y="3743744"/>
            <a:ext cx="945143"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0" name="図 129"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0461" y="3778335"/>
            <a:ext cx="291350" cy="268938"/>
          </a:xfrm>
          <a:prstGeom prst="rect">
            <a:avLst/>
          </a:prstGeom>
        </p:spPr>
      </p:pic>
      <p:sp>
        <p:nvSpPr>
          <p:cNvPr id="131" name="テキスト ボックス 130"/>
          <p:cNvSpPr txBox="1"/>
          <p:nvPr/>
        </p:nvSpPr>
        <p:spPr>
          <a:xfrm>
            <a:off x="3780712" y="3787922"/>
            <a:ext cx="717666" cy="246221"/>
          </a:xfrm>
          <a:prstGeom prst="rect">
            <a:avLst/>
          </a:prstGeom>
          <a:noFill/>
        </p:spPr>
        <p:txBody>
          <a:bodyPr wrap="square" rtlCol="0">
            <a:spAutoFit/>
          </a:bodyPr>
          <a:lstStyle/>
          <a:p>
            <a:r>
              <a:rPr kumimoji="1" lang="ja-JP" altLang="en-US" sz="1000" dirty="0" smtClean="0">
                <a:latin typeface="メイリオ"/>
                <a:ea typeface="メイリオ"/>
                <a:cs typeface="メイリオ"/>
              </a:rPr>
              <a:t>備忘録</a:t>
            </a:r>
            <a:r>
              <a:rPr kumimoji="1" lang="en-US" altLang="ja-JP" sz="1000" dirty="0" smtClean="0">
                <a:latin typeface="メイリオ"/>
                <a:ea typeface="メイリオ"/>
                <a:cs typeface="メイリオ"/>
              </a:rPr>
              <a:t>1</a:t>
            </a:r>
            <a:endParaRPr kumimoji="1" lang="ja-JP" altLang="en-US" sz="1000" dirty="0">
              <a:latin typeface="メイリオ"/>
              <a:ea typeface="メイリオ"/>
              <a:cs typeface="メイリオ"/>
            </a:endParaRPr>
          </a:p>
        </p:txBody>
      </p:sp>
      <p:sp>
        <p:nvSpPr>
          <p:cNvPr id="137" name="正方形/長方形 136"/>
          <p:cNvSpPr/>
          <p:nvPr/>
        </p:nvSpPr>
        <p:spPr>
          <a:xfrm>
            <a:off x="3122539" y="4207571"/>
            <a:ext cx="1411729" cy="485908"/>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8" name="図 137"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8666" y="4247848"/>
            <a:ext cx="291350" cy="268938"/>
          </a:xfrm>
          <a:prstGeom prst="rect">
            <a:avLst/>
          </a:prstGeom>
        </p:spPr>
      </p:pic>
      <p:sp>
        <p:nvSpPr>
          <p:cNvPr id="139" name="正方形/長方形 138"/>
          <p:cNvSpPr/>
          <p:nvPr/>
        </p:nvSpPr>
        <p:spPr>
          <a:xfrm>
            <a:off x="3505378" y="4284874"/>
            <a:ext cx="945143"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0" name="図 139"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0461" y="4319465"/>
            <a:ext cx="291350" cy="268938"/>
          </a:xfrm>
          <a:prstGeom prst="rect">
            <a:avLst/>
          </a:prstGeom>
        </p:spPr>
      </p:pic>
      <p:sp>
        <p:nvSpPr>
          <p:cNvPr id="141" name="テキスト ボックス 140"/>
          <p:cNvSpPr txBox="1"/>
          <p:nvPr/>
        </p:nvSpPr>
        <p:spPr>
          <a:xfrm>
            <a:off x="3768748" y="4329052"/>
            <a:ext cx="460370" cy="246221"/>
          </a:xfrm>
          <a:prstGeom prst="rect">
            <a:avLst/>
          </a:prstGeom>
          <a:noFill/>
        </p:spPr>
        <p:txBody>
          <a:bodyPr wrap="none" rtlCol="0">
            <a:spAutoFit/>
          </a:bodyPr>
          <a:lstStyle/>
          <a:p>
            <a:r>
              <a:rPr kumimoji="1" lang="en-US" altLang="ja-JP" sz="1000" dirty="0" smtClean="0">
                <a:latin typeface="メイリオ"/>
                <a:ea typeface="メイリオ"/>
                <a:cs typeface="メイリオ"/>
              </a:rPr>
              <a:t>Idea</a:t>
            </a:r>
            <a:endParaRPr kumimoji="1" lang="ja-JP" altLang="en-US" sz="1000" dirty="0">
              <a:latin typeface="メイリオ"/>
              <a:ea typeface="メイリオ"/>
              <a:cs typeface="メイリオ"/>
            </a:endParaRPr>
          </a:p>
        </p:txBody>
      </p:sp>
      <p:sp>
        <p:nvSpPr>
          <p:cNvPr id="142" name="正方形/長方形 141"/>
          <p:cNvSpPr/>
          <p:nvPr/>
        </p:nvSpPr>
        <p:spPr>
          <a:xfrm>
            <a:off x="3122539" y="4748702"/>
            <a:ext cx="1411729" cy="485908"/>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3" name="図 142"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8666" y="4788979"/>
            <a:ext cx="291350" cy="268938"/>
          </a:xfrm>
          <a:prstGeom prst="rect">
            <a:avLst/>
          </a:prstGeom>
        </p:spPr>
      </p:pic>
      <p:sp>
        <p:nvSpPr>
          <p:cNvPr id="144" name="正方形/長方形 143"/>
          <p:cNvSpPr/>
          <p:nvPr/>
        </p:nvSpPr>
        <p:spPr>
          <a:xfrm>
            <a:off x="3505378" y="4826005"/>
            <a:ext cx="945143"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5" name="図 144"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0461" y="4860596"/>
            <a:ext cx="291350" cy="268938"/>
          </a:xfrm>
          <a:prstGeom prst="rect">
            <a:avLst/>
          </a:prstGeom>
        </p:spPr>
      </p:pic>
      <p:sp>
        <p:nvSpPr>
          <p:cNvPr id="146" name="テキスト ボックス 145"/>
          <p:cNvSpPr txBox="1"/>
          <p:nvPr/>
        </p:nvSpPr>
        <p:spPr>
          <a:xfrm>
            <a:off x="3768748" y="4870183"/>
            <a:ext cx="697627" cy="246221"/>
          </a:xfrm>
          <a:prstGeom prst="rect">
            <a:avLst/>
          </a:prstGeom>
          <a:noFill/>
        </p:spPr>
        <p:txBody>
          <a:bodyPr wrap="none" rtlCol="0">
            <a:spAutoFit/>
          </a:bodyPr>
          <a:lstStyle/>
          <a:p>
            <a:r>
              <a:rPr kumimoji="1" lang="ja-JP" altLang="en-US" sz="1000" dirty="0" smtClean="0">
                <a:latin typeface="メイリオ"/>
                <a:ea typeface="メイリオ"/>
                <a:cs typeface="メイリオ"/>
              </a:rPr>
              <a:t>論文構想</a:t>
            </a:r>
            <a:endParaRPr kumimoji="1" lang="ja-JP" altLang="en-US" sz="1000" dirty="0">
              <a:latin typeface="メイリオ"/>
              <a:ea typeface="メイリオ"/>
              <a:cs typeface="メイリオ"/>
            </a:endParaRPr>
          </a:p>
        </p:txBody>
      </p:sp>
      <p:sp>
        <p:nvSpPr>
          <p:cNvPr id="147" name="正方形/長方形 146"/>
          <p:cNvSpPr/>
          <p:nvPr/>
        </p:nvSpPr>
        <p:spPr>
          <a:xfrm>
            <a:off x="394803" y="3754782"/>
            <a:ext cx="2081697" cy="2771914"/>
          </a:xfrm>
          <a:prstGeom prst="rect">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48" name="図 147" descr="icon_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418" y="3822933"/>
            <a:ext cx="291350" cy="268938"/>
          </a:xfrm>
          <a:prstGeom prst="rect">
            <a:avLst/>
          </a:prstGeom>
        </p:spPr>
      </p:pic>
      <p:sp>
        <p:nvSpPr>
          <p:cNvPr id="150" name="テキスト ボックス 149"/>
          <p:cNvSpPr txBox="1"/>
          <p:nvPr/>
        </p:nvSpPr>
        <p:spPr>
          <a:xfrm>
            <a:off x="981034" y="3821048"/>
            <a:ext cx="970338" cy="461665"/>
          </a:xfrm>
          <a:prstGeom prst="rect">
            <a:avLst/>
          </a:prstGeom>
          <a:noFill/>
        </p:spPr>
        <p:txBody>
          <a:bodyPr wrap="none" rtlCol="0">
            <a:spAutoFit/>
          </a:bodyPr>
          <a:lstStyle/>
          <a:p>
            <a:r>
              <a:rPr lang="ja-JP" altLang="en-US" sz="1200" dirty="0" smtClean="0">
                <a:latin typeface="メイリオ"/>
                <a:ea typeface="メイリオ"/>
                <a:cs typeface="メイリオ"/>
              </a:rPr>
              <a:t>実験</a:t>
            </a:r>
            <a:r>
              <a:rPr kumimoji="1" lang="ja-JP" altLang="en-US" sz="1200" dirty="0" smtClean="0">
                <a:latin typeface="メイリオ"/>
                <a:ea typeface="メイリオ"/>
                <a:cs typeface="メイリオ"/>
              </a:rPr>
              <a:t>ノート</a:t>
            </a:r>
            <a:endParaRPr kumimoji="1" lang="en-US" altLang="ja-JP" sz="1200" dirty="0" smtClean="0">
              <a:latin typeface="メイリオ"/>
              <a:ea typeface="メイリオ"/>
              <a:cs typeface="メイリオ"/>
            </a:endParaRPr>
          </a:p>
          <a:p>
            <a:r>
              <a:rPr lang="en-US" altLang="ja-JP" sz="1200" dirty="0" smtClean="0">
                <a:latin typeface="メイリオ"/>
                <a:ea typeface="メイリオ"/>
                <a:cs typeface="メイリオ"/>
              </a:rPr>
              <a:t>2014</a:t>
            </a:r>
            <a:r>
              <a:rPr lang="ja-JP" altLang="en-US" sz="1200" dirty="0" smtClean="0">
                <a:latin typeface="メイリオ"/>
                <a:ea typeface="メイリオ"/>
                <a:cs typeface="メイリオ"/>
              </a:rPr>
              <a:t>年</a:t>
            </a:r>
            <a:r>
              <a:rPr kumimoji="1" lang="en-US" altLang="ja-JP" sz="1200" dirty="0" smtClean="0">
                <a:latin typeface="メイリオ"/>
                <a:ea typeface="メイリオ"/>
                <a:cs typeface="メイリオ"/>
              </a:rPr>
              <a:t>5</a:t>
            </a:r>
            <a:r>
              <a:rPr kumimoji="1" lang="ja-JP" altLang="en-US" sz="1200" dirty="0" smtClean="0">
                <a:latin typeface="メイリオ"/>
                <a:ea typeface="メイリオ"/>
                <a:cs typeface="メイリオ"/>
              </a:rPr>
              <a:t>月</a:t>
            </a:r>
            <a:endParaRPr kumimoji="1" lang="ja-JP" altLang="en-US" sz="1200" dirty="0">
              <a:latin typeface="メイリオ"/>
              <a:ea typeface="メイリオ"/>
              <a:cs typeface="メイリオ"/>
            </a:endParaRPr>
          </a:p>
        </p:txBody>
      </p:sp>
      <p:sp>
        <p:nvSpPr>
          <p:cNvPr id="151" name="正方形/長方形 150"/>
          <p:cNvSpPr/>
          <p:nvPr/>
        </p:nvSpPr>
        <p:spPr>
          <a:xfrm>
            <a:off x="466588" y="4295918"/>
            <a:ext cx="1914202" cy="1391473"/>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52" name="図 151"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74" y="4325152"/>
            <a:ext cx="291350" cy="268938"/>
          </a:xfrm>
          <a:prstGeom prst="rect">
            <a:avLst/>
          </a:prstGeom>
        </p:spPr>
      </p:pic>
      <p:sp>
        <p:nvSpPr>
          <p:cNvPr id="153" name="正方形/長方形 152"/>
          <p:cNvSpPr/>
          <p:nvPr/>
        </p:nvSpPr>
        <p:spPr>
          <a:xfrm>
            <a:off x="861394" y="4384263"/>
            <a:ext cx="1399761" cy="806172"/>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54" name="図 153"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72" y="4429901"/>
            <a:ext cx="291350" cy="268938"/>
          </a:xfrm>
          <a:prstGeom prst="rect">
            <a:avLst/>
          </a:prstGeom>
        </p:spPr>
      </p:pic>
      <p:sp>
        <p:nvSpPr>
          <p:cNvPr id="155" name="テキスト ボックス 154"/>
          <p:cNvSpPr txBox="1"/>
          <p:nvPr/>
        </p:nvSpPr>
        <p:spPr>
          <a:xfrm>
            <a:off x="1160645" y="4384273"/>
            <a:ext cx="1016760" cy="246221"/>
          </a:xfrm>
          <a:prstGeom prst="rect">
            <a:avLst/>
          </a:prstGeom>
          <a:noFill/>
        </p:spPr>
        <p:txBody>
          <a:bodyPr wrap="square" rtlCol="0">
            <a:spAutoFit/>
          </a:bodyPr>
          <a:lstStyle/>
          <a:p>
            <a:r>
              <a:rPr kumimoji="1" lang="en-US" altLang="ja-JP" sz="1000" dirty="0" smtClean="0">
                <a:latin typeface="メイリオ"/>
                <a:ea typeface="メイリオ"/>
                <a:cs typeface="メイリオ"/>
              </a:rPr>
              <a:t>9:00-12:00</a:t>
            </a:r>
            <a:endParaRPr kumimoji="1" lang="ja-JP" altLang="en-US" sz="1000" dirty="0">
              <a:latin typeface="メイリオ"/>
              <a:ea typeface="メイリオ"/>
              <a:cs typeface="メイリオ"/>
            </a:endParaRPr>
          </a:p>
        </p:txBody>
      </p:sp>
      <p:pic>
        <p:nvPicPr>
          <p:cNvPr id="166" name="図 165" descr="icons_doc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42" y="3807791"/>
            <a:ext cx="329433" cy="304092"/>
          </a:xfrm>
          <a:prstGeom prst="rect">
            <a:avLst/>
          </a:prstGeom>
        </p:spPr>
      </p:pic>
      <p:sp>
        <p:nvSpPr>
          <p:cNvPr id="167" name="テキスト ボックス 166"/>
          <p:cNvSpPr txBox="1"/>
          <p:nvPr/>
        </p:nvSpPr>
        <p:spPr>
          <a:xfrm>
            <a:off x="406934" y="4572009"/>
            <a:ext cx="502315" cy="400110"/>
          </a:xfrm>
          <a:prstGeom prst="rect">
            <a:avLst/>
          </a:prstGeom>
          <a:noFill/>
        </p:spPr>
        <p:txBody>
          <a:bodyPr wrap="square" rtlCol="0">
            <a:spAutoFit/>
          </a:bodyPr>
          <a:lstStyle/>
          <a:p>
            <a:pPr algn="ctr"/>
            <a:r>
              <a:rPr kumimoji="1" lang="en-US" altLang="ja-JP" sz="1000" dirty="0" smtClean="0">
                <a:latin typeface="メイリオ"/>
                <a:ea typeface="メイリオ"/>
                <a:cs typeface="メイリオ"/>
              </a:rPr>
              <a:t>1</a:t>
            </a:r>
            <a:r>
              <a:rPr kumimoji="1" lang="ja-JP" altLang="en-US" sz="1000" dirty="0" smtClean="0">
                <a:latin typeface="メイリオ"/>
                <a:ea typeface="メイリオ"/>
                <a:cs typeface="メイリオ"/>
              </a:rPr>
              <a:t>日</a:t>
            </a:r>
            <a:endParaRPr kumimoji="1" lang="en-US" altLang="ja-JP" sz="1000" dirty="0" smtClean="0">
              <a:latin typeface="メイリオ"/>
              <a:ea typeface="メイリオ"/>
              <a:cs typeface="メイリオ"/>
            </a:endParaRPr>
          </a:p>
          <a:p>
            <a:pPr algn="ctr"/>
            <a:r>
              <a:rPr lang="en-US" altLang="ja-JP" sz="1000" dirty="0" smtClean="0">
                <a:latin typeface="メイリオ"/>
                <a:ea typeface="メイリオ"/>
                <a:cs typeface="メイリオ"/>
              </a:rPr>
              <a:t>(</a:t>
            </a:r>
            <a:r>
              <a:rPr lang="ja-JP" altLang="en-US" sz="1000" dirty="0" smtClean="0">
                <a:latin typeface="メイリオ"/>
                <a:ea typeface="メイリオ"/>
                <a:cs typeface="メイリオ"/>
              </a:rPr>
              <a:t>木</a:t>
            </a:r>
            <a:r>
              <a:rPr lang="en-US" altLang="ja-JP" sz="1000" dirty="0" smtClean="0">
                <a:latin typeface="メイリオ"/>
                <a:ea typeface="メイリオ"/>
                <a:cs typeface="メイリオ"/>
              </a:rPr>
              <a:t>)</a:t>
            </a:r>
            <a:endParaRPr kumimoji="1" lang="ja-JP" altLang="en-US" sz="1000" dirty="0">
              <a:latin typeface="メイリオ"/>
              <a:ea typeface="メイリオ"/>
              <a:cs typeface="メイリオ"/>
            </a:endParaRPr>
          </a:p>
        </p:txBody>
      </p:sp>
      <p:sp>
        <p:nvSpPr>
          <p:cNvPr id="168" name="メモ 167"/>
          <p:cNvSpPr/>
          <p:nvPr/>
        </p:nvSpPr>
        <p:spPr>
          <a:xfrm>
            <a:off x="1220303" y="4605135"/>
            <a:ext cx="669971" cy="320256"/>
          </a:xfrm>
          <a:prstGeom prst="foldedCorner">
            <a:avLst>
              <a:gd name="adj" fmla="val 291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lIns="36000" rIns="36000" rtlCol="0" anchor="ctr"/>
          <a:lstStyle/>
          <a:p>
            <a:pPr algn="ctr"/>
            <a:r>
              <a:rPr kumimoji="1" lang="ja-JP" altLang="en-US" sz="1000" dirty="0" smtClean="0">
                <a:solidFill>
                  <a:srgbClr val="000000"/>
                </a:solidFill>
                <a:latin typeface="メイリオ"/>
                <a:ea typeface="メイリオ"/>
                <a:cs typeface="メイリオ"/>
              </a:rPr>
              <a:t>実験内容</a:t>
            </a:r>
            <a:endParaRPr kumimoji="1" lang="ja-JP" altLang="en-US" sz="1000" dirty="0">
              <a:solidFill>
                <a:srgbClr val="000000"/>
              </a:solidFill>
              <a:latin typeface="メイリオ"/>
              <a:ea typeface="メイリオ"/>
              <a:cs typeface="メイリオ"/>
            </a:endParaRPr>
          </a:p>
        </p:txBody>
      </p:sp>
      <p:sp>
        <p:nvSpPr>
          <p:cNvPr id="169" name="メモ 168"/>
          <p:cNvSpPr/>
          <p:nvPr/>
        </p:nvSpPr>
        <p:spPr>
          <a:xfrm>
            <a:off x="1519396" y="4814962"/>
            <a:ext cx="669971" cy="320256"/>
          </a:xfrm>
          <a:prstGeom prst="foldedCorner">
            <a:avLst>
              <a:gd name="adj" fmla="val 291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lIns="36000" rIns="36000" rtlCol="0" anchor="ctr"/>
          <a:lstStyle/>
          <a:p>
            <a:pPr algn="ctr"/>
            <a:r>
              <a:rPr kumimoji="1" lang="ja-JP" altLang="en-US" sz="1000" dirty="0" smtClean="0">
                <a:solidFill>
                  <a:srgbClr val="000000"/>
                </a:solidFill>
                <a:latin typeface="メイリオ"/>
                <a:ea typeface="メイリオ"/>
                <a:cs typeface="メイリオ"/>
              </a:rPr>
              <a:t>実験結果</a:t>
            </a:r>
            <a:endParaRPr kumimoji="1" lang="ja-JP" altLang="en-US" sz="1000" dirty="0">
              <a:solidFill>
                <a:srgbClr val="000000"/>
              </a:solidFill>
              <a:latin typeface="メイリオ"/>
              <a:ea typeface="メイリオ"/>
              <a:cs typeface="メイリオ"/>
            </a:endParaRPr>
          </a:p>
        </p:txBody>
      </p:sp>
      <p:sp>
        <p:nvSpPr>
          <p:cNvPr id="170" name="正方形/長方形 169"/>
          <p:cNvSpPr/>
          <p:nvPr/>
        </p:nvSpPr>
        <p:spPr>
          <a:xfrm>
            <a:off x="861394" y="5267742"/>
            <a:ext cx="1399761" cy="353389"/>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71" name="図 170"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72" y="5313379"/>
            <a:ext cx="291350" cy="268938"/>
          </a:xfrm>
          <a:prstGeom prst="rect">
            <a:avLst/>
          </a:prstGeom>
        </p:spPr>
      </p:pic>
      <p:sp>
        <p:nvSpPr>
          <p:cNvPr id="172" name="テキスト ボックス 171"/>
          <p:cNvSpPr txBox="1"/>
          <p:nvPr/>
        </p:nvSpPr>
        <p:spPr>
          <a:xfrm>
            <a:off x="1160644" y="5334012"/>
            <a:ext cx="1208182" cy="246221"/>
          </a:xfrm>
          <a:prstGeom prst="rect">
            <a:avLst/>
          </a:prstGeom>
          <a:noFill/>
        </p:spPr>
        <p:txBody>
          <a:bodyPr wrap="square" rtlCol="0">
            <a:spAutoFit/>
          </a:bodyPr>
          <a:lstStyle/>
          <a:p>
            <a:r>
              <a:rPr kumimoji="1" lang="en-US" altLang="ja-JP" sz="1000" dirty="0" smtClean="0">
                <a:latin typeface="メイリオ"/>
                <a:ea typeface="メイリオ"/>
                <a:cs typeface="メイリオ"/>
              </a:rPr>
              <a:t>15:00-21:00</a:t>
            </a:r>
            <a:endParaRPr kumimoji="1" lang="ja-JP" altLang="en-US" sz="1000" dirty="0">
              <a:latin typeface="メイリオ"/>
              <a:ea typeface="メイリオ"/>
              <a:cs typeface="メイリオ"/>
            </a:endParaRPr>
          </a:p>
        </p:txBody>
      </p:sp>
      <p:sp>
        <p:nvSpPr>
          <p:cNvPr id="173" name="正方形/長方形 172"/>
          <p:cNvSpPr/>
          <p:nvPr/>
        </p:nvSpPr>
        <p:spPr>
          <a:xfrm>
            <a:off x="466588" y="5764698"/>
            <a:ext cx="1914202" cy="684695"/>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74" name="図 173"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74" y="5804978"/>
            <a:ext cx="291350" cy="268938"/>
          </a:xfrm>
          <a:prstGeom prst="rect">
            <a:avLst/>
          </a:prstGeom>
        </p:spPr>
      </p:pic>
      <p:sp>
        <p:nvSpPr>
          <p:cNvPr id="176" name="テキスト ボックス 175"/>
          <p:cNvSpPr txBox="1"/>
          <p:nvPr/>
        </p:nvSpPr>
        <p:spPr>
          <a:xfrm>
            <a:off x="406934" y="6051836"/>
            <a:ext cx="502315" cy="400110"/>
          </a:xfrm>
          <a:prstGeom prst="rect">
            <a:avLst/>
          </a:prstGeom>
          <a:noFill/>
        </p:spPr>
        <p:txBody>
          <a:bodyPr wrap="square" rtlCol="0">
            <a:spAutoFit/>
          </a:bodyPr>
          <a:lstStyle/>
          <a:p>
            <a:pPr algn="ctr"/>
            <a:r>
              <a:rPr lang="en-US" altLang="ja-JP" sz="1000" dirty="0">
                <a:latin typeface="メイリオ"/>
                <a:ea typeface="メイリオ"/>
                <a:cs typeface="メイリオ"/>
              </a:rPr>
              <a:t>2</a:t>
            </a:r>
            <a:r>
              <a:rPr kumimoji="1" lang="ja-JP" altLang="en-US" sz="1000" dirty="0" smtClean="0">
                <a:latin typeface="メイリオ"/>
                <a:ea typeface="メイリオ"/>
                <a:cs typeface="メイリオ"/>
              </a:rPr>
              <a:t>日</a:t>
            </a:r>
            <a:endParaRPr kumimoji="1" lang="en-US" altLang="ja-JP" sz="1000" dirty="0" smtClean="0">
              <a:latin typeface="メイリオ"/>
              <a:ea typeface="メイリオ"/>
              <a:cs typeface="メイリオ"/>
            </a:endParaRPr>
          </a:p>
          <a:p>
            <a:pPr algn="ctr"/>
            <a:r>
              <a:rPr lang="en-US" altLang="ja-JP" sz="1000" dirty="0" smtClean="0">
                <a:latin typeface="メイリオ"/>
                <a:ea typeface="メイリオ"/>
                <a:cs typeface="メイリオ"/>
              </a:rPr>
              <a:t>(</a:t>
            </a:r>
            <a:r>
              <a:rPr lang="ja-JP" altLang="en-US" sz="1000" dirty="0" smtClean="0">
                <a:latin typeface="メイリオ"/>
                <a:ea typeface="メイリオ"/>
                <a:cs typeface="メイリオ"/>
              </a:rPr>
              <a:t>金</a:t>
            </a:r>
            <a:r>
              <a:rPr lang="en-US" altLang="ja-JP" sz="1000" dirty="0" smtClean="0">
                <a:latin typeface="メイリオ"/>
                <a:ea typeface="メイリオ"/>
                <a:cs typeface="メイリオ"/>
              </a:rPr>
              <a:t>)</a:t>
            </a:r>
            <a:endParaRPr kumimoji="1" lang="ja-JP" altLang="en-US" sz="1000" dirty="0">
              <a:latin typeface="メイリオ"/>
              <a:ea typeface="メイリオ"/>
              <a:cs typeface="メイリオ"/>
            </a:endParaRPr>
          </a:p>
        </p:txBody>
      </p:sp>
      <p:sp>
        <p:nvSpPr>
          <p:cNvPr id="177" name="正方形/長方形 176"/>
          <p:cNvSpPr/>
          <p:nvPr/>
        </p:nvSpPr>
        <p:spPr>
          <a:xfrm>
            <a:off x="861394" y="5830959"/>
            <a:ext cx="1399761" cy="585303"/>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78" name="図 177"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72" y="5876596"/>
            <a:ext cx="291350" cy="268938"/>
          </a:xfrm>
          <a:prstGeom prst="rect">
            <a:avLst/>
          </a:prstGeom>
        </p:spPr>
      </p:pic>
      <p:sp>
        <p:nvSpPr>
          <p:cNvPr id="179" name="テキスト ボックス 178"/>
          <p:cNvSpPr txBox="1"/>
          <p:nvPr/>
        </p:nvSpPr>
        <p:spPr>
          <a:xfrm>
            <a:off x="1160644" y="5897229"/>
            <a:ext cx="1208182" cy="246221"/>
          </a:xfrm>
          <a:prstGeom prst="rect">
            <a:avLst/>
          </a:prstGeom>
          <a:noFill/>
        </p:spPr>
        <p:txBody>
          <a:bodyPr wrap="square" rtlCol="0">
            <a:spAutoFit/>
          </a:bodyPr>
          <a:lstStyle/>
          <a:p>
            <a:r>
              <a:rPr kumimoji="1" lang="en-US" altLang="ja-JP" sz="1000" dirty="0" smtClean="0">
                <a:latin typeface="メイリオ"/>
                <a:ea typeface="メイリオ"/>
                <a:cs typeface="メイリオ"/>
              </a:rPr>
              <a:t>11:00-15:00</a:t>
            </a:r>
            <a:endParaRPr kumimoji="1" lang="ja-JP" altLang="en-US" sz="1000" dirty="0">
              <a:latin typeface="メイリオ"/>
              <a:ea typeface="メイリオ"/>
              <a:cs typeface="メイリオ"/>
            </a:endParaRPr>
          </a:p>
        </p:txBody>
      </p:sp>
      <p:sp>
        <p:nvSpPr>
          <p:cNvPr id="180" name="メモ 179"/>
          <p:cNvSpPr/>
          <p:nvPr/>
        </p:nvSpPr>
        <p:spPr>
          <a:xfrm>
            <a:off x="1519396" y="6118093"/>
            <a:ext cx="669971" cy="242951"/>
          </a:xfrm>
          <a:prstGeom prst="foldedCorner">
            <a:avLst>
              <a:gd name="adj" fmla="val 29167"/>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lIns="36000" rIns="36000" rtlCol="0" anchor="ctr"/>
          <a:lstStyle/>
          <a:p>
            <a:pPr algn="ctr"/>
            <a:r>
              <a:rPr lang="ja-JP" altLang="en-US" sz="1000" dirty="0" smtClean="0">
                <a:solidFill>
                  <a:srgbClr val="000000"/>
                </a:solidFill>
                <a:latin typeface="メイリオ"/>
                <a:ea typeface="メイリオ"/>
                <a:cs typeface="メイリオ"/>
              </a:rPr>
              <a:t>考察</a:t>
            </a:r>
            <a:endParaRPr kumimoji="1" lang="ja-JP" altLang="en-US" sz="1000" dirty="0">
              <a:solidFill>
                <a:srgbClr val="000000"/>
              </a:solidFill>
              <a:latin typeface="メイリオ"/>
              <a:ea typeface="メイリオ"/>
              <a:cs typeface="メイリオ"/>
            </a:endParaRPr>
          </a:p>
        </p:txBody>
      </p:sp>
      <p:cxnSp>
        <p:nvCxnSpPr>
          <p:cNvPr id="181" name="曲線コネクタ 180"/>
          <p:cNvCxnSpPr>
            <a:stCxn id="90" idx="1"/>
            <a:endCxn id="131" idx="3"/>
          </p:cNvCxnSpPr>
          <p:nvPr/>
        </p:nvCxnSpPr>
        <p:spPr>
          <a:xfrm rot="10800000">
            <a:off x="4498377" y="3911034"/>
            <a:ext cx="2856566" cy="1724555"/>
          </a:xfrm>
          <a:prstGeom prst="curvedConnector3">
            <a:avLst>
              <a:gd name="adj1" fmla="val 50000"/>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87" name="曲線コネクタ 186"/>
          <p:cNvCxnSpPr>
            <a:stCxn id="189" idx="1"/>
            <a:endCxn id="147" idx="3"/>
          </p:cNvCxnSpPr>
          <p:nvPr/>
        </p:nvCxnSpPr>
        <p:spPr>
          <a:xfrm rot="10800000">
            <a:off x="2476500" y="5140741"/>
            <a:ext cx="646039" cy="403091"/>
          </a:xfrm>
          <a:prstGeom prst="curved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9" name="正方形/長方形 188"/>
          <p:cNvSpPr/>
          <p:nvPr/>
        </p:nvSpPr>
        <p:spPr>
          <a:xfrm>
            <a:off x="3122539" y="5300876"/>
            <a:ext cx="1411729" cy="485908"/>
          </a:xfrm>
          <a:prstGeom prst="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0" name="図 189" descr="icon_m.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8666" y="5341153"/>
            <a:ext cx="291350" cy="268938"/>
          </a:xfrm>
          <a:prstGeom prst="rect">
            <a:avLst/>
          </a:prstGeom>
        </p:spPr>
      </p:pic>
      <p:sp>
        <p:nvSpPr>
          <p:cNvPr id="191" name="正方形/長方形 190"/>
          <p:cNvSpPr/>
          <p:nvPr/>
        </p:nvSpPr>
        <p:spPr>
          <a:xfrm>
            <a:off x="3505378" y="5378179"/>
            <a:ext cx="945143" cy="342348"/>
          </a:xfrm>
          <a:prstGeom prst="rect">
            <a:avLst/>
          </a:prstGeom>
          <a:solidFill>
            <a:schemeClr val="accent3">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92" name="図 191" descr="icon_t.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0461" y="5412770"/>
            <a:ext cx="291350" cy="268938"/>
          </a:xfrm>
          <a:prstGeom prst="rect">
            <a:avLst/>
          </a:prstGeom>
        </p:spPr>
      </p:pic>
      <p:sp>
        <p:nvSpPr>
          <p:cNvPr id="193" name="テキスト ボックス 192"/>
          <p:cNvSpPr txBox="1"/>
          <p:nvPr/>
        </p:nvSpPr>
        <p:spPr>
          <a:xfrm>
            <a:off x="3768748" y="5422357"/>
            <a:ext cx="697627" cy="246221"/>
          </a:xfrm>
          <a:prstGeom prst="rect">
            <a:avLst/>
          </a:prstGeom>
          <a:noFill/>
        </p:spPr>
        <p:txBody>
          <a:bodyPr wrap="none" rtlCol="0">
            <a:spAutoFit/>
          </a:bodyPr>
          <a:lstStyle/>
          <a:p>
            <a:r>
              <a:rPr kumimoji="1" lang="ja-JP" altLang="en-US" sz="1000" dirty="0" smtClean="0">
                <a:latin typeface="メイリオ"/>
                <a:ea typeface="メイリオ"/>
                <a:cs typeface="メイリオ"/>
              </a:rPr>
              <a:t>実験予定</a:t>
            </a:r>
            <a:endParaRPr kumimoji="1" lang="ja-JP" altLang="en-US" sz="1000" dirty="0">
              <a:latin typeface="メイリオ"/>
              <a:ea typeface="メイリオ"/>
              <a:cs typeface="メイリオ"/>
            </a:endParaRPr>
          </a:p>
        </p:txBody>
      </p:sp>
      <p:cxnSp>
        <p:nvCxnSpPr>
          <p:cNvPr id="184" name="曲線コネクタ 183"/>
          <p:cNvCxnSpPr>
            <a:stCxn id="199" idx="2"/>
            <a:endCxn id="169" idx="3"/>
          </p:cNvCxnSpPr>
          <p:nvPr/>
        </p:nvCxnSpPr>
        <p:spPr>
          <a:xfrm rot="5400000" flipH="1">
            <a:off x="4399674" y="2764783"/>
            <a:ext cx="1363867" cy="5784482"/>
          </a:xfrm>
          <a:prstGeom prst="curvedConnector4">
            <a:avLst>
              <a:gd name="adj1" fmla="val -29717"/>
              <a:gd name="adj2" fmla="val 55843"/>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99" name="メモ 198"/>
          <p:cNvSpPr/>
          <p:nvPr/>
        </p:nvSpPr>
        <p:spPr>
          <a:xfrm>
            <a:off x="7680734" y="6096007"/>
            <a:ext cx="586230" cy="242950"/>
          </a:xfrm>
          <a:prstGeom prst="foldedCorner">
            <a:avLst>
              <a:gd name="adj" fmla="val 4250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ja-JP" altLang="en-US" sz="1000" dirty="0" smtClean="0">
                <a:solidFill>
                  <a:srgbClr val="000000"/>
                </a:solidFill>
                <a:latin typeface="メイリオ"/>
                <a:ea typeface="メイリオ"/>
                <a:cs typeface="メイリオ"/>
              </a:rPr>
              <a:t>論文</a:t>
            </a:r>
            <a:r>
              <a:rPr lang="en-US" altLang="ja-JP" sz="1000" dirty="0" smtClean="0">
                <a:solidFill>
                  <a:srgbClr val="000000"/>
                </a:solidFill>
                <a:latin typeface="メイリオ"/>
                <a:ea typeface="メイリオ"/>
                <a:cs typeface="メイリオ"/>
              </a:rPr>
              <a:t>1</a:t>
            </a:r>
            <a:endParaRPr kumimoji="1" lang="ja-JP" altLang="en-US" sz="1000" dirty="0">
              <a:solidFill>
                <a:srgbClr val="000000"/>
              </a:solidFill>
              <a:latin typeface="メイリオ"/>
              <a:ea typeface="メイリオ"/>
              <a:cs typeface="メイリオ"/>
            </a:endParaRPr>
          </a:p>
        </p:txBody>
      </p:sp>
      <p:sp>
        <p:nvSpPr>
          <p:cNvPr id="200" name="メモ 199"/>
          <p:cNvSpPr/>
          <p:nvPr/>
        </p:nvSpPr>
        <p:spPr>
          <a:xfrm>
            <a:off x="8733546" y="6096007"/>
            <a:ext cx="586230" cy="242950"/>
          </a:xfrm>
          <a:prstGeom prst="foldedCorner">
            <a:avLst>
              <a:gd name="adj" fmla="val 42501"/>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ja-JP" altLang="en-US" sz="1000" dirty="0" smtClean="0">
                <a:solidFill>
                  <a:srgbClr val="000000"/>
                </a:solidFill>
                <a:latin typeface="メイリオ"/>
                <a:ea typeface="メイリオ"/>
                <a:cs typeface="メイリオ"/>
              </a:rPr>
              <a:t>論文</a:t>
            </a:r>
            <a:r>
              <a:rPr lang="en-US" altLang="ja-JP" sz="1000" dirty="0">
                <a:solidFill>
                  <a:srgbClr val="000000"/>
                </a:solidFill>
                <a:latin typeface="メイリオ"/>
                <a:ea typeface="メイリオ"/>
                <a:cs typeface="メイリオ"/>
              </a:rPr>
              <a:t>2</a:t>
            </a:r>
            <a:endParaRPr kumimoji="1" lang="ja-JP" altLang="en-US" sz="1000" dirty="0">
              <a:solidFill>
                <a:srgbClr val="000000"/>
              </a:solidFill>
              <a:latin typeface="メイリオ"/>
              <a:ea typeface="メイリオ"/>
              <a:cs typeface="メイリオ"/>
            </a:endParaRPr>
          </a:p>
        </p:txBody>
      </p:sp>
      <p:sp>
        <p:nvSpPr>
          <p:cNvPr id="204" name="右矢印 203"/>
          <p:cNvSpPr/>
          <p:nvPr/>
        </p:nvSpPr>
        <p:spPr>
          <a:xfrm>
            <a:off x="7589929" y="1597438"/>
            <a:ext cx="832564" cy="288140"/>
          </a:xfrm>
          <a:prstGeom prst="rightArrow">
            <a:avLst/>
          </a:prstGeom>
          <a:solidFill>
            <a:srgbClr val="F85F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5" name="角丸四角形吹き出し 204"/>
          <p:cNvSpPr/>
          <p:nvPr/>
        </p:nvSpPr>
        <p:spPr>
          <a:xfrm>
            <a:off x="7508673" y="2022828"/>
            <a:ext cx="889892" cy="417783"/>
          </a:xfrm>
          <a:prstGeom prst="wedgeRoundRectCallout">
            <a:avLst>
              <a:gd name="adj1" fmla="val 23497"/>
              <a:gd name="adj2" fmla="val -95470"/>
              <a:gd name="adj3" fmla="val 16667"/>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smtClean="0">
                <a:solidFill>
                  <a:schemeClr val="tx1"/>
                </a:solidFill>
                <a:latin typeface="メイリオ"/>
                <a:ea typeface="メイリオ"/>
                <a:cs typeface="メイリオ"/>
              </a:rPr>
              <a:t>公開</a:t>
            </a:r>
            <a:endParaRPr kumimoji="1" lang="ja-JP" altLang="en-US" sz="1200" dirty="0">
              <a:solidFill>
                <a:schemeClr val="tx1"/>
              </a:solidFill>
              <a:latin typeface="メイリオ"/>
              <a:ea typeface="メイリオ"/>
              <a:cs typeface="メイリオ"/>
            </a:endParaRPr>
          </a:p>
        </p:txBody>
      </p:sp>
      <p:pic>
        <p:nvPicPr>
          <p:cNvPr id="206" name="図 205" descr="icons_doc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5321" y="1181653"/>
            <a:ext cx="1232269" cy="1137479"/>
          </a:xfrm>
          <a:prstGeom prst="rect">
            <a:avLst/>
          </a:prstGeom>
        </p:spPr>
      </p:pic>
      <p:sp>
        <p:nvSpPr>
          <p:cNvPr id="207" name="テキスト ボックス 206"/>
          <p:cNvSpPr txBox="1"/>
          <p:nvPr/>
        </p:nvSpPr>
        <p:spPr>
          <a:xfrm>
            <a:off x="8195192" y="2462702"/>
            <a:ext cx="1619450" cy="461665"/>
          </a:xfrm>
          <a:prstGeom prst="rect">
            <a:avLst/>
          </a:prstGeom>
          <a:noFill/>
        </p:spPr>
        <p:txBody>
          <a:bodyPr wrap="square" rtlCol="0">
            <a:spAutoFit/>
          </a:bodyPr>
          <a:lstStyle/>
          <a:p>
            <a:pPr algn="ctr"/>
            <a:r>
              <a:rPr kumimoji="1" lang="ja-JP" altLang="en-US" sz="1200" dirty="0" smtClean="0">
                <a:latin typeface="メイリオ"/>
                <a:ea typeface="メイリオ"/>
                <a:cs typeface="メイリオ"/>
              </a:rPr>
              <a:t>修士論文</a:t>
            </a:r>
            <a:endParaRPr kumimoji="1" lang="en-US" altLang="ja-JP" sz="1200" dirty="0" smtClean="0">
              <a:latin typeface="メイリオ"/>
              <a:ea typeface="メイリオ"/>
              <a:cs typeface="メイリオ"/>
            </a:endParaRPr>
          </a:p>
          <a:p>
            <a:pPr algn="ctr"/>
            <a:r>
              <a:rPr kumimoji="1" lang="ja-JP" altLang="en-US" sz="1200" dirty="0" smtClean="0">
                <a:latin typeface="メイリオ"/>
                <a:ea typeface="メイリオ"/>
                <a:cs typeface="メイリオ"/>
              </a:rPr>
              <a:t>ドクター論文</a:t>
            </a:r>
            <a:endParaRPr kumimoji="1" lang="ja-JP" altLang="en-US" sz="1200" dirty="0">
              <a:latin typeface="メイリオ"/>
              <a:ea typeface="メイリオ"/>
              <a:cs typeface="メイリオ"/>
            </a:endParaRPr>
          </a:p>
        </p:txBody>
      </p:sp>
    </p:spTree>
    <p:extLst>
      <p:ext uri="{BB962C8B-B14F-4D97-AF65-F5344CB8AC3E}">
        <p14:creationId xmlns:p14="http://schemas.microsoft.com/office/powerpoint/2010/main" val="2258037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8"/>
          <p:cNvSpPr txBox="1">
            <a:spLocks noChangeArrowheads="1"/>
          </p:cNvSpPr>
          <p:nvPr/>
        </p:nvSpPr>
        <p:spPr bwMode="auto">
          <a:xfrm>
            <a:off x="604838" y="254000"/>
            <a:ext cx="3235325" cy="27622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dirty="0" err="1">
                <a:solidFill>
                  <a:schemeClr val="bg1"/>
                </a:solidFill>
              </a:rPr>
              <a:t>KnowledgeLine</a:t>
            </a:r>
            <a:r>
              <a:rPr lang="ja-JP" altLang="en-US" sz="1200" dirty="0" smtClean="0">
                <a:solidFill>
                  <a:schemeClr val="bg1"/>
                </a:solidFill>
              </a:rPr>
              <a:t>の最大の特徴</a:t>
            </a:r>
            <a:endParaRPr lang="en-US" altLang="ja-JP" sz="1200" dirty="0">
              <a:solidFill>
                <a:schemeClr val="bg1"/>
              </a:solidFill>
            </a:endParaRPr>
          </a:p>
        </p:txBody>
      </p:sp>
      <p:sp>
        <p:nvSpPr>
          <p:cNvPr id="18435" name="Text Box 9"/>
          <p:cNvSpPr txBox="1">
            <a:spLocks noChangeArrowheads="1"/>
          </p:cNvSpPr>
          <p:nvPr/>
        </p:nvSpPr>
        <p:spPr bwMode="auto">
          <a:xfrm>
            <a:off x="244475" y="655638"/>
            <a:ext cx="5943600" cy="2939266"/>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dirty="0">
                <a:latin typeface="ヒラギノ角ゴ Std W8"/>
                <a:ea typeface="ヒラギノ角ゴ Std W8"/>
                <a:cs typeface="ヒラギノ角ゴ Std W8"/>
              </a:rPr>
              <a:t>1. </a:t>
            </a:r>
            <a:r>
              <a:rPr lang="ja-JP" altLang="en-US" sz="1200" dirty="0">
                <a:latin typeface="ヒラギノ角ゴ Std W8"/>
                <a:ea typeface="ヒラギノ角ゴ Std W8"/>
                <a:cs typeface="ヒラギノ角ゴ Std W8"/>
              </a:rPr>
              <a:t>業務モデラー</a:t>
            </a:r>
            <a:endParaRPr lang="en-US" altLang="ja-JP" dirty="0">
              <a:latin typeface="ヒラギノ角ゴ Std W8"/>
              <a:ea typeface="ヒラギノ角ゴ Std W8"/>
              <a:cs typeface="ヒラギノ角ゴ Std W8"/>
            </a:endParaRPr>
          </a:p>
          <a:p>
            <a:pPr>
              <a:spcBef>
                <a:spcPct val="50000"/>
              </a:spcBef>
            </a:pPr>
            <a:r>
              <a:rPr lang="ja-JP" altLang="en-US" dirty="0" smtClean="0"/>
              <a:t>　</a:t>
            </a:r>
            <a:r>
              <a:rPr lang="en-US" altLang="ja-JP" dirty="0" err="1" smtClean="0"/>
              <a:t>KnowledgeLine</a:t>
            </a:r>
            <a:r>
              <a:rPr lang="ja-JP" altLang="en-US" dirty="0" smtClean="0"/>
              <a:t>の特徴として業務をモデリングしてその上に必要な業務アプリ（あるいは、ルール）を記述、実行すればより早く業務を</a:t>
            </a:r>
            <a:r>
              <a:rPr lang="en-US" altLang="ja-JP" dirty="0" smtClean="0"/>
              <a:t>IT</a:t>
            </a:r>
            <a:r>
              <a:rPr lang="ja-JP" altLang="en-US" dirty="0" smtClean="0"/>
              <a:t>化し、システム化のための要件定義や業務改革（</a:t>
            </a:r>
            <a:r>
              <a:rPr lang="en-US" altLang="ja-JP" dirty="0" smtClean="0"/>
              <a:t>BPM</a:t>
            </a:r>
            <a:r>
              <a:rPr lang="ja-JP" altLang="en-US" dirty="0" smtClean="0"/>
              <a:t>）を</a:t>
            </a:r>
            <a:r>
              <a:rPr lang="en-US" altLang="ja-JP" dirty="0" err="1" smtClean="0"/>
              <a:t>KnowledgeLine</a:t>
            </a:r>
            <a:r>
              <a:rPr lang="ja-JP" altLang="en-US" dirty="0" smtClean="0"/>
              <a:t>モデル上で実行することで、よりよいシステムの土台にすることが可能です。</a:t>
            </a:r>
            <a:endParaRPr lang="en-US" altLang="ja-JP" dirty="0" smtClean="0"/>
          </a:p>
          <a:p>
            <a:pPr>
              <a:spcBef>
                <a:spcPct val="50000"/>
              </a:spcBef>
            </a:pPr>
            <a:r>
              <a:rPr lang="ja-JP" altLang="en-US" dirty="0" smtClean="0"/>
              <a:t>　当初、</a:t>
            </a:r>
            <a:r>
              <a:rPr lang="en-US" altLang="ja-JP" dirty="0" err="1" smtClean="0"/>
              <a:t>KnowledgeLine</a:t>
            </a:r>
            <a:r>
              <a:rPr lang="ja-JP" altLang="en-US" dirty="0" smtClean="0"/>
              <a:t>は</a:t>
            </a:r>
            <a:r>
              <a:rPr lang="en-US" altLang="ja-JP" dirty="0" smtClean="0"/>
              <a:t>Java</a:t>
            </a:r>
            <a:r>
              <a:rPr lang="ja-JP" altLang="en-US" dirty="0" smtClean="0"/>
              <a:t>アプリケーションサーバとしての新アーキテクチャを検討していたため、先進的アプリケーション開発技術と</a:t>
            </a:r>
            <a:r>
              <a:rPr lang="ja-JP" altLang="en-US" dirty="0" smtClean="0"/>
              <a:t>して業務</a:t>
            </a:r>
            <a:r>
              <a:rPr lang="ja-JP" altLang="en-US" dirty="0" smtClean="0"/>
              <a:t>アプリを構築できるプラットフォームを目指していました。この考え方は</a:t>
            </a:r>
            <a:r>
              <a:rPr lang="ja-JP" altLang="en-US" dirty="0" smtClean="0"/>
              <a:t>、前提</a:t>
            </a:r>
            <a:r>
              <a:rPr lang="ja-JP" altLang="en-US" dirty="0" smtClean="0"/>
              <a:t>条件として業務は日々変わるものとして、変化対応をモデリングにより対応することを仕様として目標にしていました。</a:t>
            </a:r>
            <a:endParaRPr lang="en-US" altLang="ja-JP" dirty="0" smtClean="0"/>
          </a:p>
          <a:p>
            <a:pPr>
              <a:spcBef>
                <a:spcPct val="50000"/>
              </a:spcBef>
            </a:pPr>
            <a:endParaRPr lang="en-US" altLang="ja-JP" dirty="0" smtClean="0"/>
          </a:p>
          <a:p>
            <a:pPr>
              <a:spcBef>
                <a:spcPct val="50000"/>
              </a:spcBef>
            </a:pPr>
            <a:r>
              <a:rPr lang="en-US" altLang="ja-JP" sz="1200" dirty="0" smtClean="0">
                <a:latin typeface="ヒラギノ角ゴ Std W8"/>
                <a:ea typeface="ヒラギノ角ゴ Std W8"/>
                <a:cs typeface="ヒラギノ角ゴ Std W8"/>
              </a:rPr>
              <a:t>2. WBS</a:t>
            </a:r>
            <a:r>
              <a:rPr lang="ja-JP" altLang="en-US" sz="1200" dirty="0" smtClean="0">
                <a:latin typeface="ヒラギノ角ゴ Std W8"/>
                <a:ea typeface="ヒラギノ角ゴ Std W8"/>
                <a:cs typeface="ヒラギノ角ゴ Std W8"/>
              </a:rPr>
              <a:t>と</a:t>
            </a:r>
            <a:r>
              <a:rPr lang="en-US" altLang="ja-JP" sz="1200" dirty="0" smtClean="0">
                <a:latin typeface="ヒラギノ角ゴ Std W8"/>
                <a:ea typeface="ヒラギノ角ゴ Std W8"/>
                <a:cs typeface="ヒラギノ角ゴ Std W8"/>
              </a:rPr>
              <a:t>PMT</a:t>
            </a:r>
          </a:p>
          <a:p>
            <a:pPr>
              <a:spcBef>
                <a:spcPct val="50000"/>
              </a:spcBef>
            </a:pPr>
            <a:r>
              <a:rPr lang="ja-JP" altLang="en-US" dirty="0" smtClean="0">
                <a:latin typeface="ヒラギノ角ゴ Std W8"/>
                <a:ea typeface="ヒラギノ角ゴ Std W8"/>
                <a:cs typeface="ヒラギノ角ゴ Std W8"/>
              </a:rPr>
              <a:t>　</a:t>
            </a:r>
            <a:r>
              <a:rPr lang="ja-JP" altLang="en-US" dirty="0" smtClean="0">
                <a:latin typeface="ヒラギノ角ゴ Pro W3"/>
                <a:ea typeface="ヒラギノ角ゴ Pro W3"/>
                <a:cs typeface="ヒラギノ角ゴ Pro W3"/>
              </a:rPr>
              <a:t>モデルとして</a:t>
            </a:r>
            <a:r>
              <a:rPr lang="en-US" altLang="ja-JP" dirty="0" smtClean="0">
                <a:latin typeface="ヒラギノ角ゴ Pro W3"/>
                <a:ea typeface="ヒラギノ角ゴ Pro W3"/>
                <a:cs typeface="ヒラギノ角ゴ Pro W3"/>
              </a:rPr>
              <a:t>WBS</a:t>
            </a:r>
            <a:r>
              <a:rPr lang="ja-JP" altLang="en-US" dirty="0" smtClean="0">
                <a:latin typeface="ヒラギノ角ゴ Pro W3"/>
                <a:ea typeface="ヒラギノ角ゴ Pro W3"/>
                <a:cs typeface="ヒラギノ角ゴ Pro W3"/>
              </a:rPr>
              <a:t>を選び、それを多段構造の</a:t>
            </a:r>
            <a:r>
              <a:rPr lang="en-US" altLang="ja-JP" dirty="0" smtClean="0">
                <a:latin typeface="ヒラギノ角ゴ Pro W3"/>
                <a:ea typeface="ヒラギノ角ゴ Pro W3"/>
                <a:cs typeface="ヒラギノ角ゴ Pro W3"/>
              </a:rPr>
              <a:t>PMT</a:t>
            </a:r>
            <a:r>
              <a:rPr lang="ja-JP" altLang="en-US" dirty="0" smtClean="0">
                <a:latin typeface="ヒラギノ角ゴ Pro W3"/>
                <a:ea typeface="ヒラギノ角ゴ Pro W3"/>
                <a:cs typeface="ヒラギノ角ゴ Pro W3"/>
              </a:rPr>
              <a:t>として表現できる</a:t>
            </a:r>
            <a:endParaRPr lang="en-US" altLang="ja-JP" dirty="0" smtClean="0">
              <a:latin typeface="ヒラギノ角ゴ Pro W3"/>
              <a:ea typeface="ヒラギノ角ゴ Pro W3"/>
              <a:cs typeface="ヒラギノ角ゴ Pro W3"/>
            </a:endParaRPr>
          </a:p>
          <a:p>
            <a:pPr>
              <a:spcBef>
                <a:spcPct val="50000"/>
              </a:spcBef>
            </a:pPr>
            <a:r>
              <a:rPr lang="ja-JP" altLang="en-US" dirty="0" smtClean="0">
                <a:latin typeface="ヒラギノ角ゴ Pro W3"/>
                <a:ea typeface="ヒラギノ角ゴ Pro W3"/>
                <a:cs typeface="ヒラギノ角ゴ Pro W3"/>
              </a:rPr>
              <a:t>ようにしました。構造化文書の基本をなしています。</a:t>
            </a:r>
            <a:endParaRPr lang="en-US" altLang="ja-JP" dirty="0" smtClean="0">
              <a:latin typeface="ヒラギノ角ゴ Pro W3"/>
              <a:ea typeface="ヒラギノ角ゴ Pro W3"/>
              <a:cs typeface="ヒラギノ角ゴ Pro W3"/>
            </a:endParaRPr>
          </a:p>
          <a:p>
            <a:pPr>
              <a:spcBef>
                <a:spcPct val="50000"/>
              </a:spcBef>
            </a:pPr>
            <a:r>
              <a:rPr lang="ja-JP" altLang="en-US" dirty="0" smtClean="0">
                <a:latin typeface="ヒラギノ角ゴ Pro W3"/>
                <a:ea typeface="ヒラギノ角ゴ Pro W3"/>
                <a:cs typeface="ヒラギノ角ゴ Pro W3"/>
              </a:rPr>
              <a:t>さらに業務（</a:t>
            </a:r>
            <a:r>
              <a:rPr lang="en-US" altLang="ja-JP" dirty="0" smtClean="0">
                <a:latin typeface="ヒラギノ角ゴ Pro W3"/>
                <a:ea typeface="ヒラギノ角ゴ Pro W3"/>
                <a:cs typeface="ヒラギノ角ゴ Pro W3"/>
              </a:rPr>
              <a:t>WBS</a:t>
            </a:r>
            <a:r>
              <a:rPr lang="ja-JP" altLang="en-US" dirty="0" smtClean="0">
                <a:latin typeface="ヒラギノ角ゴ Pro W3"/>
                <a:ea typeface="ヒラギノ角ゴ Pro W3"/>
                <a:cs typeface="ヒラギノ角ゴ Pro W3"/>
              </a:rPr>
              <a:t>）は時間と共に変化するので、</a:t>
            </a:r>
            <a:r>
              <a:rPr lang="en-US" altLang="ja-JP" dirty="0" smtClean="0">
                <a:latin typeface="ヒラギノ角ゴ Pro W3"/>
                <a:ea typeface="ヒラギノ角ゴ Pro W3"/>
                <a:cs typeface="ヒラギノ角ゴ Pro W3"/>
              </a:rPr>
              <a:t>PMT</a:t>
            </a:r>
            <a:r>
              <a:rPr lang="ja-JP" altLang="en-US" dirty="0" smtClean="0">
                <a:latin typeface="ヒラギノ角ゴ Pro W3"/>
                <a:ea typeface="ヒラギノ角ゴ Pro W3"/>
                <a:cs typeface="ヒラギノ角ゴ Pro W3"/>
              </a:rPr>
              <a:t>は空間的広がりを</a:t>
            </a:r>
            <a:endParaRPr lang="en-US" altLang="ja-JP" dirty="0" smtClean="0">
              <a:latin typeface="ヒラギノ角ゴ Pro W3"/>
              <a:ea typeface="ヒラギノ角ゴ Pro W3"/>
              <a:cs typeface="ヒラギノ角ゴ Pro W3"/>
            </a:endParaRPr>
          </a:p>
          <a:p>
            <a:pPr>
              <a:spcBef>
                <a:spcPct val="50000"/>
              </a:spcBef>
            </a:pPr>
            <a:r>
              <a:rPr lang="ja-JP" altLang="en-US" dirty="0" smtClean="0">
                <a:latin typeface="ヒラギノ角ゴ Pro W3"/>
                <a:ea typeface="ヒラギノ角ゴ Pro W3"/>
                <a:cs typeface="ヒラギノ角ゴ Pro W3"/>
              </a:rPr>
              <a:t>持つことになります（</a:t>
            </a:r>
            <a:r>
              <a:rPr lang="en-US" altLang="ja-JP" dirty="0" smtClean="0">
                <a:latin typeface="ヒラギノ角ゴ Pro W3"/>
                <a:ea typeface="ヒラギノ角ゴ Pro W3"/>
                <a:cs typeface="ヒラギノ角ゴ Pro W3"/>
              </a:rPr>
              <a:t>PDCA</a:t>
            </a:r>
            <a:r>
              <a:rPr lang="ja-JP" altLang="en-US" dirty="0" smtClean="0">
                <a:latin typeface="ヒラギノ角ゴ Pro W3"/>
                <a:ea typeface="ヒラギノ角ゴ Pro W3"/>
                <a:cs typeface="ヒラギノ角ゴ Pro W3"/>
              </a:rPr>
              <a:t>）。</a:t>
            </a:r>
            <a:endParaRPr lang="en-US" altLang="ja-JP" dirty="0">
              <a:latin typeface="ヒラギノ角ゴ Pro W3"/>
              <a:ea typeface="ヒラギノ角ゴ Pro W3"/>
              <a:cs typeface="ヒラギノ角ゴ Pro W3"/>
            </a:endParaRPr>
          </a:p>
        </p:txBody>
      </p:sp>
      <p:pic>
        <p:nvPicPr>
          <p:cNvPr id="9" name="図 8" descr="KL.jpg"/>
          <p:cNvPicPr>
            <a:picLocks noChangeAspect="1"/>
          </p:cNvPicPr>
          <p:nvPr/>
        </p:nvPicPr>
        <p:blipFill>
          <a:blip r:embed="rId3"/>
          <a:stretch>
            <a:fillRect/>
          </a:stretch>
        </p:blipFill>
        <p:spPr>
          <a:xfrm>
            <a:off x="6492875" y="1592263"/>
            <a:ext cx="3133725" cy="4124325"/>
          </a:xfrm>
          <a:prstGeom prst="rect">
            <a:avLst/>
          </a:prstGeom>
          <a:solidFill>
            <a:srgbClr val="333399"/>
          </a:solidFill>
          <a:effectLst>
            <a:outerShdw blurRad="50800" dist="38100" dir="2700000">
              <a:srgbClr val="000000">
                <a:alpha val="43000"/>
              </a:srgbClr>
            </a:outerShdw>
          </a:effectLst>
        </p:spPr>
      </p:pic>
      <p:pic>
        <p:nvPicPr>
          <p:cNvPr id="10" name="図 9" descr="ロゴ.jpg"/>
          <p:cNvPicPr>
            <a:picLocks noChangeAspect="1"/>
          </p:cNvPicPr>
          <p:nvPr/>
        </p:nvPicPr>
        <p:blipFill>
          <a:blip r:embed="rId4"/>
          <a:stretch>
            <a:fillRect/>
          </a:stretch>
        </p:blipFill>
        <p:spPr>
          <a:xfrm>
            <a:off x="7383463" y="831850"/>
            <a:ext cx="1371600" cy="508000"/>
          </a:xfrm>
          <a:prstGeom prst="rect">
            <a:avLst/>
          </a:prstGeom>
          <a:effectLst>
            <a:outerShdw blurRad="50800" dist="38100" dir="2700000">
              <a:srgbClr val="000000">
                <a:alpha val="43000"/>
              </a:srgbClr>
            </a:outerShdw>
          </a:effectLst>
        </p:spPr>
      </p:pic>
      <p:sp>
        <p:nvSpPr>
          <p:cNvPr id="18438" name="テキスト ボックス 10"/>
          <p:cNvSpPr txBox="1">
            <a:spLocks noChangeArrowheads="1"/>
          </p:cNvSpPr>
          <p:nvPr/>
        </p:nvSpPr>
        <p:spPr bwMode="auto">
          <a:xfrm>
            <a:off x="6502400" y="5875338"/>
            <a:ext cx="3055938" cy="707886"/>
          </a:xfrm>
          <a:prstGeom prst="rect">
            <a:avLst/>
          </a:prstGeom>
          <a:noFill/>
          <a:ln w="9525">
            <a:noFill/>
            <a:miter lim="800000"/>
            <a:headEnd/>
            <a:tailEnd/>
          </a:ln>
        </p:spPr>
        <p:txBody>
          <a:bodyPr>
            <a:prstTxWarp prst="textNoShape">
              <a:avLst/>
            </a:prstTxWarp>
            <a:spAutoFit/>
          </a:bodyPr>
          <a:lstStyle/>
          <a:p>
            <a:r>
              <a:rPr lang="en-US" altLang="ja-JP" dirty="0"/>
              <a:t>WBS+PDCA</a:t>
            </a:r>
            <a:r>
              <a:rPr lang="ja-JP" altLang="en-US" dirty="0" smtClean="0"/>
              <a:t>を目標と</a:t>
            </a:r>
            <a:r>
              <a:rPr lang="ja-JP" altLang="en-US" dirty="0"/>
              <a:t>して、</a:t>
            </a:r>
            <a:r>
              <a:rPr lang="en-US" altLang="ja-JP" dirty="0"/>
              <a:t>P</a:t>
            </a:r>
            <a:r>
              <a:rPr lang="ja-JP" altLang="en-US" dirty="0"/>
              <a:t>プロジェクト、</a:t>
            </a:r>
            <a:r>
              <a:rPr lang="en-US" altLang="ja-JP" dirty="0"/>
              <a:t>M</a:t>
            </a:r>
            <a:r>
              <a:rPr lang="ja-JP" altLang="en-US" dirty="0"/>
              <a:t>ミッション、</a:t>
            </a:r>
            <a:r>
              <a:rPr lang="en-US" altLang="ja-JP" dirty="0"/>
              <a:t>T</a:t>
            </a:r>
            <a:r>
              <a:rPr lang="ja-JP" altLang="en-US" dirty="0"/>
              <a:t>タスクを構造的に配置して業務を</a:t>
            </a:r>
            <a:r>
              <a:rPr lang="ja-JP" altLang="en-US" dirty="0" smtClean="0"/>
              <a:t>モデリングします。</a:t>
            </a:r>
            <a:r>
              <a:rPr lang="en-US" altLang="ja-JP" dirty="0" smtClean="0"/>
              <a:t>WBS</a:t>
            </a:r>
            <a:r>
              <a:rPr lang="ja-JP" altLang="en-US" dirty="0" smtClean="0"/>
              <a:t>＝</a:t>
            </a:r>
            <a:r>
              <a:rPr lang="en-US" altLang="ja-JP" dirty="0" smtClean="0"/>
              <a:t>PMT</a:t>
            </a:r>
            <a:r>
              <a:rPr lang="ja-JP" altLang="en-US" dirty="0" smtClean="0"/>
              <a:t>として考えてください。</a:t>
            </a:r>
            <a:endParaRPr lang="en-US" altLang="ja-JP" dirty="0"/>
          </a:p>
        </p:txBody>
      </p:sp>
      <p:pic>
        <p:nvPicPr>
          <p:cNvPr id="12" name="図 11" descr="PMT.jpg"/>
          <p:cNvPicPr>
            <a:picLocks noChangeAspect="1"/>
          </p:cNvPicPr>
          <p:nvPr/>
        </p:nvPicPr>
        <p:blipFill>
          <a:blip r:embed="rId5"/>
          <a:stretch>
            <a:fillRect/>
          </a:stretch>
        </p:blipFill>
        <p:spPr>
          <a:xfrm>
            <a:off x="554703" y="3973565"/>
            <a:ext cx="3634597" cy="2507787"/>
          </a:xfrm>
          <a:prstGeom prst="rect">
            <a:avLst/>
          </a:prstGeom>
          <a:ln w="19050" cap="flat" cmpd="sng" algn="ctr">
            <a:solidFill>
              <a:srgbClr val="BBE0E3"/>
            </a:solidFill>
            <a:prstDash val="solid"/>
            <a:round/>
            <a:headEnd type="none" w="med" len="med"/>
            <a:tailEnd type="none" w="med" len="med"/>
          </a:ln>
          <a:effectLst>
            <a:outerShdw blurRad="50800" dist="38100" dir="2700000">
              <a:srgbClr val="000000">
                <a:alpha val="43000"/>
              </a:srgbClr>
            </a:outerShdw>
          </a:effectLst>
        </p:spPr>
      </p:pic>
      <p:grpSp>
        <p:nvGrpSpPr>
          <p:cNvPr id="8" name="図形グループ 7"/>
          <p:cNvGrpSpPr/>
          <p:nvPr/>
        </p:nvGrpSpPr>
        <p:grpSpPr>
          <a:xfrm>
            <a:off x="4407262" y="2628240"/>
            <a:ext cx="2590800" cy="2514600"/>
            <a:chOff x="76200" y="4608993"/>
            <a:chExt cx="2590800" cy="2514600"/>
          </a:xfrm>
        </p:grpSpPr>
        <p:sp>
          <p:nvSpPr>
            <p:cNvPr id="11" name="角丸四角形 10"/>
            <p:cNvSpPr/>
            <p:nvPr/>
          </p:nvSpPr>
          <p:spPr>
            <a:xfrm>
              <a:off x="76200" y="4608993"/>
              <a:ext cx="2590800" cy="2514600"/>
            </a:xfrm>
            <a:prstGeom prst="roundRect">
              <a:avLst>
                <a:gd name="adj" fmla="val 4981"/>
              </a:avLst>
            </a:prstGeom>
            <a:blipFill rotWithShape="1">
              <a:blip r:embed="rId6">
                <a:alphaModFix amt="6000"/>
              </a:blip>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図 12" descr="icon_p.gif"/>
            <p:cNvPicPr>
              <a:picLocks noChangeAspect="1"/>
            </p:cNvPicPr>
            <p:nvPr/>
          </p:nvPicPr>
          <p:blipFill>
            <a:blip r:embed="rId7"/>
            <a:stretch>
              <a:fillRect/>
            </a:stretch>
          </p:blipFill>
          <p:spPr>
            <a:xfrm>
              <a:off x="1092201" y="5461000"/>
              <a:ext cx="330200" cy="330200"/>
            </a:xfrm>
            <a:prstGeom prst="rect">
              <a:avLst/>
            </a:prstGeom>
          </p:spPr>
        </p:pic>
        <p:pic>
          <p:nvPicPr>
            <p:cNvPr id="14" name="図 13" descr="icon_m.gif"/>
            <p:cNvPicPr>
              <a:picLocks noChangeAspect="1"/>
            </p:cNvPicPr>
            <p:nvPr/>
          </p:nvPicPr>
          <p:blipFill>
            <a:blip r:embed="rId8"/>
            <a:stretch>
              <a:fillRect/>
            </a:stretch>
          </p:blipFill>
          <p:spPr>
            <a:xfrm>
              <a:off x="1574801" y="5791200"/>
              <a:ext cx="330200" cy="330200"/>
            </a:xfrm>
            <a:prstGeom prst="rect">
              <a:avLst/>
            </a:prstGeom>
          </p:spPr>
        </p:pic>
        <p:pic>
          <p:nvPicPr>
            <p:cNvPr id="15" name="図 14" descr="icon_t.gif"/>
            <p:cNvPicPr>
              <a:picLocks noChangeAspect="1"/>
            </p:cNvPicPr>
            <p:nvPr/>
          </p:nvPicPr>
          <p:blipFill>
            <a:blip r:embed="rId9"/>
            <a:stretch>
              <a:fillRect/>
            </a:stretch>
          </p:blipFill>
          <p:spPr>
            <a:xfrm>
              <a:off x="2108201" y="6121400"/>
              <a:ext cx="330200" cy="330200"/>
            </a:xfrm>
            <a:prstGeom prst="rect">
              <a:avLst/>
            </a:prstGeom>
          </p:spPr>
        </p:pic>
        <p:cxnSp>
          <p:nvCxnSpPr>
            <p:cNvPr id="16" name="カギ線コネクタ 15"/>
            <p:cNvCxnSpPr>
              <a:endCxn id="14" idx="1"/>
            </p:cNvCxnSpPr>
            <p:nvPr/>
          </p:nvCxnSpPr>
          <p:spPr>
            <a:xfrm>
              <a:off x="1092201" y="5791200"/>
              <a:ext cx="482600" cy="1651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hape 21"/>
            <p:cNvCxnSpPr>
              <a:stCxn id="14" idx="2"/>
              <a:endCxn id="15" idx="1"/>
            </p:cNvCxnSpPr>
            <p:nvPr/>
          </p:nvCxnSpPr>
          <p:spPr>
            <a:xfrm rot="16200000" flipH="1">
              <a:off x="1841501" y="6019800"/>
              <a:ext cx="165100" cy="36830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図 17" descr="icon_p.gif"/>
            <p:cNvPicPr>
              <a:picLocks noChangeAspect="1"/>
            </p:cNvPicPr>
            <p:nvPr/>
          </p:nvPicPr>
          <p:blipFill>
            <a:blip r:embed="rId7"/>
            <a:stretch>
              <a:fillRect/>
            </a:stretch>
          </p:blipFill>
          <p:spPr>
            <a:xfrm>
              <a:off x="1092201" y="6286500"/>
              <a:ext cx="330200" cy="330200"/>
            </a:xfrm>
            <a:prstGeom prst="rect">
              <a:avLst/>
            </a:prstGeom>
          </p:spPr>
        </p:pic>
        <p:cxnSp>
          <p:nvCxnSpPr>
            <p:cNvPr id="19" name="直線矢印コネクタ 18"/>
            <p:cNvCxnSpPr>
              <a:stCxn id="14" idx="2"/>
              <a:endCxn id="18" idx="3"/>
            </p:cNvCxnSpPr>
            <p:nvPr/>
          </p:nvCxnSpPr>
          <p:spPr>
            <a:xfrm rot="5400000">
              <a:off x="1416051" y="6127750"/>
              <a:ext cx="330200" cy="317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 name="図 19" descr="icon_p.gif"/>
            <p:cNvPicPr>
              <a:picLocks noChangeAspect="1"/>
            </p:cNvPicPr>
            <p:nvPr/>
          </p:nvPicPr>
          <p:blipFill>
            <a:blip r:embed="rId7"/>
            <a:stretch>
              <a:fillRect/>
            </a:stretch>
          </p:blipFill>
          <p:spPr>
            <a:xfrm>
              <a:off x="1079501" y="6680200"/>
              <a:ext cx="330200" cy="330200"/>
            </a:xfrm>
            <a:prstGeom prst="rect">
              <a:avLst/>
            </a:prstGeom>
          </p:spPr>
        </p:pic>
        <p:cxnSp>
          <p:nvCxnSpPr>
            <p:cNvPr id="21" name="カギ線コネクタ 20"/>
            <p:cNvCxnSpPr>
              <a:stCxn id="13" idx="1"/>
              <a:endCxn id="20" idx="1"/>
            </p:cNvCxnSpPr>
            <p:nvPr/>
          </p:nvCxnSpPr>
          <p:spPr>
            <a:xfrm rot="10800000" flipV="1">
              <a:off x="1079501" y="5626100"/>
              <a:ext cx="12700" cy="1219200"/>
            </a:xfrm>
            <a:prstGeom prst="bentConnector3">
              <a:avLst>
                <a:gd name="adj1" fmla="val 190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図 21" descr="icon_p.gif"/>
            <p:cNvPicPr>
              <a:picLocks noChangeAspect="1"/>
            </p:cNvPicPr>
            <p:nvPr/>
          </p:nvPicPr>
          <p:blipFill>
            <a:blip r:embed="rId7"/>
            <a:stretch>
              <a:fillRect/>
            </a:stretch>
          </p:blipFill>
          <p:spPr>
            <a:xfrm>
              <a:off x="596900" y="5130800"/>
              <a:ext cx="330200" cy="330200"/>
            </a:xfrm>
            <a:prstGeom prst="rect">
              <a:avLst/>
            </a:prstGeom>
          </p:spPr>
        </p:pic>
        <p:cxnSp>
          <p:nvCxnSpPr>
            <p:cNvPr id="23" name="Shape 30"/>
            <p:cNvCxnSpPr>
              <a:stCxn id="22" idx="3"/>
              <a:endCxn id="13" idx="0"/>
            </p:cNvCxnSpPr>
            <p:nvPr/>
          </p:nvCxnSpPr>
          <p:spPr>
            <a:xfrm>
              <a:off x="927100" y="5295900"/>
              <a:ext cx="330201" cy="16510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4" name="図 23" descr="icon_p.gif"/>
            <p:cNvPicPr>
              <a:picLocks noChangeAspect="1"/>
            </p:cNvPicPr>
            <p:nvPr/>
          </p:nvPicPr>
          <p:blipFill>
            <a:blip r:embed="rId7"/>
            <a:stretch>
              <a:fillRect/>
            </a:stretch>
          </p:blipFill>
          <p:spPr>
            <a:xfrm>
              <a:off x="584200" y="4724400"/>
              <a:ext cx="330200" cy="330200"/>
            </a:xfrm>
            <a:prstGeom prst="rect">
              <a:avLst/>
            </a:prstGeom>
          </p:spPr>
        </p:pic>
        <p:cxnSp>
          <p:nvCxnSpPr>
            <p:cNvPr id="25" name="Shape 34"/>
            <p:cNvCxnSpPr>
              <a:stCxn id="24" idx="1"/>
              <a:endCxn id="20" idx="1"/>
            </p:cNvCxnSpPr>
            <p:nvPr/>
          </p:nvCxnSpPr>
          <p:spPr>
            <a:xfrm rot="10800000" flipH="1" flipV="1">
              <a:off x="584199" y="4889500"/>
              <a:ext cx="495301" cy="1955800"/>
            </a:xfrm>
            <a:prstGeom prst="bentConnector3">
              <a:avLst>
                <a:gd name="adj1" fmla="val -46154"/>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6" name="左右矢印 25"/>
          <p:cNvSpPr/>
          <p:nvPr/>
        </p:nvSpPr>
        <p:spPr>
          <a:xfrm>
            <a:off x="6342608" y="3072151"/>
            <a:ext cx="1600199" cy="825500"/>
          </a:xfrm>
          <a:prstGeom prst="lef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600" dirty="0" smtClean="0">
                <a:latin typeface="ヒラギノ角ゴ Pro W3"/>
                <a:ea typeface="ヒラギノ角ゴ Pro W3"/>
                <a:cs typeface="ヒラギノ角ゴ Pro W3"/>
              </a:rPr>
              <a:t>等価</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083300" y="650875"/>
            <a:ext cx="355600" cy="599440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20483" name="Text Box 3"/>
          <p:cNvSpPr txBox="1">
            <a:spLocks noChangeArrowheads="1"/>
          </p:cNvSpPr>
          <p:nvPr/>
        </p:nvSpPr>
        <p:spPr bwMode="auto">
          <a:xfrm>
            <a:off x="277813" y="804863"/>
            <a:ext cx="4554537" cy="1309076"/>
          </a:xfrm>
          <a:prstGeom prst="rect">
            <a:avLst/>
          </a:prstGeom>
          <a:noFill/>
          <a:ln w="9525">
            <a:noFill/>
            <a:miter lim="800000"/>
            <a:headEnd/>
            <a:tailEnd/>
          </a:ln>
        </p:spPr>
        <p:txBody>
          <a:bodyPr>
            <a:prstTxWarp prst="textNoShape">
              <a:avLst/>
            </a:prstTxWarp>
            <a:spAutoFit/>
          </a:bodyPr>
          <a:lstStyle/>
          <a:p>
            <a:pPr>
              <a:lnSpc>
                <a:spcPct val="120000"/>
              </a:lnSpc>
              <a:spcBef>
                <a:spcPct val="50000"/>
              </a:spcBef>
            </a:pPr>
            <a:r>
              <a:rPr lang="ja-JP" altLang="en-US" sz="1200" dirty="0">
                <a:latin typeface="ヒラギノ角ゴ Pro W6" pitchFamily="-103" charset="-128"/>
                <a:ea typeface="ヒラギノ角ゴ Pro W6" pitchFamily="-103" charset="-128"/>
                <a:cs typeface="ヒラギノ角ゴ Pro W6" pitchFamily="-103" charset="-128"/>
              </a:rPr>
              <a:t>業務をモデリングし標準化を図り、意志決定を記録する</a:t>
            </a:r>
            <a:endParaRPr lang="en-US" altLang="ja-JP" sz="1200" dirty="0">
              <a:latin typeface="ヒラギノ角ゴ Pro W6" pitchFamily="-103" charset="-128"/>
              <a:ea typeface="ヒラギノ角ゴ Pro W6" pitchFamily="-103" charset="-128"/>
              <a:cs typeface="ヒラギノ角ゴ Pro W6" pitchFamily="-103" charset="-128"/>
            </a:endParaRPr>
          </a:p>
          <a:p>
            <a:pPr>
              <a:lnSpc>
                <a:spcPct val="120000"/>
              </a:lnSpc>
              <a:spcBef>
                <a:spcPct val="50000"/>
              </a:spcBef>
            </a:pPr>
            <a:r>
              <a:rPr lang="ja-JP" altLang="en-US" dirty="0"/>
              <a:t>　計画から発注、構築、検収、支払い、そして運用へ入る一連のシステム開発業務は、組織としての統制と計画を成功裏に進め予定の効果を達成しなければならない使命を持つが</a:t>
            </a:r>
            <a:r>
              <a:rPr lang="ja-JP" altLang="en-US" dirty="0" smtClean="0"/>
              <a:t>、デジタル放送開始を目前にして、業務全般の</a:t>
            </a:r>
            <a:r>
              <a:rPr lang="en-US" altLang="ja-JP" dirty="0" smtClean="0"/>
              <a:t>IT</a:t>
            </a:r>
            <a:r>
              <a:rPr lang="ja-JP" altLang="en-US" dirty="0" smtClean="0"/>
              <a:t>化が進み、全体を俯瞰</a:t>
            </a:r>
            <a:r>
              <a:rPr lang="ja-JP" altLang="en-US" dirty="0"/>
              <a:t>する新たな環境、仕組み、</a:t>
            </a:r>
            <a:r>
              <a:rPr lang="ja-JP" altLang="en-US" dirty="0" smtClean="0"/>
              <a:t>さらに個々の業務を柔軟に変更できる運用環境を求められてきた。</a:t>
            </a:r>
            <a:endParaRPr lang="ja-JP" altLang="en-US" sz="1200" dirty="0">
              <a:latin typeface="ヒラギノ角ゴ Pro W6" pitchFamily="-103" charset="-128"/>
              <a:ea typeface="ヒラギノ角ゴ Pro W6" pitchFamily="-103" charset="-128"/>
              <a:cs typeface="ヒラギノ角ゴ Pro W6" pitchFamily="-103" charset="-128"/>
            </a:endParaRPr>
          </a:p>
        </p:txBody>
      </p:sp>
      <p:sp>
        <p:nvSpPr>
          <p:cNvPr id="20484" name="Rectangle 4"/>
          <p:cNvSpPr>
            <a:spLocks noChangeArrowheads="1"/>
          </p:cNvSpPr>
          <p:nvPr/>
        </p:nvSpPr>
        <p:spPr bwMode="auto">
          <a:xfrm>
            <a:off x="677863" y="271463"/>
            <a:ext cx="184150" cy="274637"/>
          </a:xfrm>
          <a:prstGeom prst="rect">
            <a:avLst/>
          </a:prstGeom>
          <a:noFill/>
          <a:ln w="9525">
            <a:noFill/>
            <a:miter lim="800000"/>
            <a:headEnd/>
            <a:tailEnd/>
          </a:ln>
        </p:spPr>
        <p:txBody>
          <a:bodyPr wrap="none">
            <a:prstTxWarp prst="textNoShape">
              <a:avLst/>
            </a:prstTxWarp>
            <a:spAutoFit/>
          </a:bodyPr>
          <a:lstStyle/>
          <a:p>
            <a:endParaRPr lang="ja-JP" altLang="en-US" sz="1200">
              <a:solidFill>
                <a:schemeClr val="bg1"/>
              </a:solidFill>
            </a:endParaRPr>
          </a:p>
        </p:txBody>
      </p:sp>
      <p:sp>
        <p:nvSpPr>
          <p:cNvPr id="20485" name="Rectangle 5"/>
          <p:cNvSpPr>
            <a:spLocks noChangeArrowheads="1"/>
          </p:cNvSpPr>
          <p:nvPr/>
        </p:nvSpPr>
        <p:spPr bwMode="auto">
          <a:xfrm>
            <a:off x="677863" y="271463"/>
            <a:ext cx="4186237" cy="276225"/>
          </a:xfrm>
          <a:prstGeom prst="rect">
            <a:avLst/>
          </a:prstGeom>
          <a:noFill/>
          <a:ln w="9525">
            <a:noFill/>
            <a:miter lim="800000"/>
            <a:headEnd/>
            <a:tailEnd/>
          </a:ln>
        </p:spPr>
        <p:txBody>
          <a:bodyPr wrap="none">
            <a:prstTxWarp prst="textNoShape">
              <a:avLst/>
            </a:prstTxWarp>
            <a:spAutoFit/>
          </a:bodyPr>
          <a:lstStyle/>
          <a:p>
            <a:r>
              <a:rPr lang="ja-JP" altLang="en-US" sz="1200">
                <a:solidFill>
                  <a:schemeClr val="bg1"/>
                </a:solidFill>
              </a:rPr>
              <a:t>業務をモデリングすることから始めたテレビ朝日の事例</a:t>
            </a:r>
          </a:p>
        </p:txBody>
      </p:sp>
      <p:sp>
        <p:nvSpPr>
          <p:cNvPr id="20486" name="Text Box 12"/>
          <p:cNvSpPr txBox="1">
            <a:spLocks noChangeArrowheads="1"/>
          </p:cNvSpPr>
          <p:nvPr/>
        </p:nvSpPr>
        <p:spPr bwMode="auto">
          <a:xfrm>
            <a:off x="4132263" y="4016375"/>
            <a:ext cx="2355850" cy="507831"/>
          </a:xfrm>
          <a:prstGeom prst="rect">
            <a:avLst/>
          </a:prstGeom>
          <a:noFill/>
          <a:ln w="9525">
            <a:noFill/>
            <a:miter lim="800000"/>
            <a:headEnd/>
            <a:tailEnd/>
          </a:ln>
        </p:spPr>
        <p:txBody>
          <a:bodyPr>
            <a:prstTxWarp prst="textNoShape">
              <a:avLst/>
            </a:prstTxWarp>
            <a:spAutoFit/>
          </a:bodyPr>
          <a:lstStyle/>
          <a:p>
            <a:r>
              <a:rPr lang="en-US" altLang="ja-JP" sz="900" b="1" dirty="0"/>
              <a:t>←</a:t>
            </a:r>
            <a:r>
              <a:rPr lang="ja-JP" altLang="en-US" sz="900" b="1" dirty="0"/>
              <a:t>開発中の</a:t>
            </a:r>
            <a:r>
              <a:rPr lang="en-US" altLang="ja-JP" sz="900" b="1" dirty="0" err="1"/>
              <a:t>mLog</a:t>
            </a:r>
            <a:r>
              <a:rPr lang="ja-JP" altLang="en-US" sz="900" b="1" dirty="0"/>
              <a:t>の画面。開発を継続しつつ、運営</a:t>
            </a:r>
            <a:r>
              <a:rPr lang="ja-JP" altLang="en-US" sz="900" b="1" dirty="0" smtClean="0"/>
              <a:t>に</a:t>
            </a:r>
            <a:r>
              <a:rPr lang="ja-JP" altLang="en-US" sz="900" b="1" dirty="0" smtClean="0"/>
              <a:t>入る、</a:t>
            </a:r>
            <a:r>
              <a:rPr lang="en-US" altLang="ja-JP" sz="900" b="1" dirty="0" err="1" smtClean="0"/>
              <a:t>DevOps</a:t>
            </a:r>
            <a:r>
              <a:rPr lang="ja-JP" altLang="en-US" sz="900" b="1" dirty="0" smtClean="0"/>
              <a:t>の方式をいち早く取り入れた開発手法</a:t>
            </a:r>
            <a:endParaRPr lang="ja-JP" altLang="en-US" sz="900" b="1" dirty="0"/>
          </a:p>
        </p:txBody>
      </p:sp>
      <p:grpSp>
        <p:nvGrpSpPr>
          <p:cNvPr id="20487" name="Group 13"/>
          <p:cNvGrpSpPr>
            <a:grpSpLocks/>
          </p:cNvGrpSpPr>
          <p:nvPr/>
        </p:nvGrpSpPr>
        <p:grpSpPr bwMode="auto">
          <a:xfrm>
            <a:off x="4953000" y="935038"/>
            <a:ext cx="4741863" cy="2965450"/>
            <a:chOff x="3120" y="1417"/>
            <a:chExt cx="2987" cy="1868"/>
          </a:xfrm>
        </p:grpSpPr>
        <p:sp>
          <p:nvSpPr>
            <p:cNvPr id="20493" name="Rectangle 14"/>
            <p:cNvSpPr>
              <a:spLocks noChangeArrowheads="1"/>
            </p:cNvSpPr>
            <p:nvPr/>
          </p:nvSpPr>
          <p:spPr bwMode="auto">
            <a:xfrm>
              <a:off x="4982" y="1417"/>
              <a:ext cx="111" cy="1868"/>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20494" name="Rectangle 15"/>
            <p:cNvSpPr>
              <a:spLocks noChangeArrowheads="1"/>
            </p:cNvSpPr>
            <p:nvPr/>
          </p:nvSpPr>
          <p:spPr bwMode="auto">
            <a:xfrm>
              <a:off x="4934" y="2732"/>
              <a:ext cx="1129" cy="522"/>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ja-JP" altLang="en-US"/>
            </a:p>
          </p:txBody>
        </p:sp>
        <p:cxnSp>
          <p:nvCxnSpPr>
            <p:cNvPr id="20495" name="AutoShape 16"/>
            <p:cNvCxnSpPr>
              <a:cxnSpLocks noChangeShapeType="1"/>
            </p:cNvCxnSpPr>
            <p:nvPr/>
          </p:nvCxnSpPr>
          <p:spPr bwMode="auto">
            <a:xfrm flipH="1" flipV="1">
              <a:off x="3250" y="2086"/>
              <a:ext cx="1377" cy="6"/>
            </a:xfrm>
            <a:prstGeom prst="straightConnector1">
              <a:avLst/>
            </a:prstGeom>
            <a:noFill/>
            <a:ln w="9525">
              <a:solidFill>
                <a:schemeClr val="tx1"/>
              </a:solidFill>
              <a:round/>
              <a:headEnd/>
              <a:tailEnd type="triangle" w="med" len="med"/>
            </a:ln>
          </p:spPr>
        </p:cxnSp>
        <p:cxnSp>
          <p:nvCxnSpPr>
            <p:cNvPr id="20496" name="AutoShape 17"/>
            <p:cNvCxnSpPr>
              <a:cxnSpLocks noChangeShapeType="1"/>
            </p:cNvCxnSpPr>
            <p:nvPr/>
          </p:nvCxnSpPr>
          <p:spPr bwMode="auto">
            <a:xfrm flipH="1" flipV="1">
              <a:off x="3250" y="2395"/>
              <a:ext cx="1377" cy="5"/>
            </a:xfrm>
            <a:prstGeom prst="straightConnector1">
              <a:avLst/>
            </a:prstGeom>
            <a:noFill/>
            <a:ln w="9525">
              <a:solidFill>
                <a:schemeClr val="tx1"/>
              </a:solidFill>
              <a:round/>
              <a:headEnd/>
              <a:tailEnd type="triangle" w="med" len="med"/>
            </a:ln>
          </p:spPr>
        </p:cxnSp>
        <p:cxnSp>
          <p:nvCxnSpPr>
            <p:cNvPr id="20497" name="AutoShape 18"/>
            <p:cNvCxnSpPr>
              <a:cxnSpLocks noChangeShapeType="1"/>
              <a:stCxn id="20523" idx="2"/>
            </p:cNvCxnSpPr>
            <p:nvPr/>
          </p:nvCxnSpPr>
          <p:spPr bwMode="auto">
            <a:xfrm flipH="1" flipV="1">
              <a:off x="3250" y="1777"/>
              <a:ext cx="1377" cy="6"/>
            </a:xfrm>
            <a:prstGeom prst="straightConnector1">
              <a:avLst/>
            </a:prstGeom>
            <a:noFill/>
            <a:ln w="9525">
              <a:solidFill>
                <a:schemeClr val="tx1"/>
              </a:solidFill>
              <a:round/>
              <a:headEnd/>
              <a:tailEnd type="triangle" w="med" len="med"/>
            </a:ln>
          </p:spPr>
        </p:cxnSp>
        <p:sp>
          <p:nvSpPr>
            <p:cNvPr id="20498" name="AutoShape 19"/>
            <p:cNvSpPr>
              <a:spLocks noChangeArrowheads="1"/>
            </p:cNvSpPr>
            <p:nvPr/>
          </p:nvSpPr>
          <p:spPr bwMode="auto">
            <a:xfrm>
              <a:off x="5384" y="1563"/>
              <a:ext cx="261" cy="238"/>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500"/>
                <a:t>Master</a:t>
              </a:r>
            </a:p>
            <a:p>
              <a:pPr algn="ctr"/>
              <a:r>
                <a:rPr lang="en-US" altLang="ja-JP" sz="500"/>
                <a:t>Project</a:t>
              </a:r>
            </a:p>
            <a:p>
              <a:pPr algn="ctr"/>
              <a:r>
                <a:rPr lang="en-US" altLang="ja-JP" sz="500" b="1"/>
                <a:t>A-1540</a:t>
              </a:r>
            </a:p>
            <a:p>
              <a:pPr algn="ctr"/>
              <a:endParaRPr lang="ja-JP" altLang="en-US" sz="500" b="1"/>
            </a:p>
          </p:txBody>
        </p:sp>
        <p:sp>
          <p:nvSpPr>
            <p:cNvPr id="20499" name="AutoShape 20"/>
            <p:cNvSpPr>
              <a:spLocks noChangeArrowheads="1"/>
            </p:cNvSpPr>
            <p:nvPr/>
          </p:nvSpPr>
          <p:spPr bwMode="auto">
            <a:xfrm>
              <a:off x="5028" y="1920"/>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承認</a:t>
              </a:r>
            </a:p>
          </p:txBody>
        </p:sp>
        <p:sp>
          <p:nvSpPr>
            <p:cNvPr id="20500" name="AutoShape 21"/>
            <p:cNvSpPr>
              <a:spLocks noChangeArrowheads="1"/>
            </p:cNvSpPr>
            <p:nvPr/>
          </p:nvSpPr>
          <p:spPr bwMode="auto">
            <a:xfrm>
              <a:off x="4580" y="2674"/>
              <a:ext cx="261" cy="248"/>
            </a:xfrm>
            <a:prstGeom prst="pentagon">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Task</a:t>
              </a:r>
            </a:p>
            <a:p>
              <a:pPr algn="ctr"/>
              <a:r>
                <a:rPr lang="en-US" altLang="ja-JP" sz="600"/>
                <a:t>RFP</a:t>
              </a:r>
              <a:r>
                <a:rPr lang="ja-JP" altLang="en-US" sz="600"/>
                <a:t>発行</a:t>
              </a:r>
            </a:p>
          </p:txBody>
        </p:sp>
        <p:sp>
          <p:nvSpPr>
            <p:cNvPr id="20501" name="AutoShape 22"/>
            <p:cNvSpPr>
              <a:spLocks noChangeArrowheads="1"/>
            </p:cNvSpPr>
            <p:nvPr/>
          </p:nvSpPr>
          <p:spPr bwMode="auto">
            <a:xfrm>
              <a:off x="3244" y="2724"/>
              <a:ext cx="261" cy="237"/>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500"/>
                <a:t>Sub</a:t>
              </a:r>
            </a:p>
            <a:p>
              <a:pPr algn="ctr"/>
              <a:r>
                <a:rPr lang="en-US" altLang="ja-JP" sz="500"/>
                <a:t>Project</a:t>
              </a:r>
            </a:p>
            <a:p>
              <a:pPr algn="ctr"/>
              <a:r>
                <a:rPr lang="ja-JP" altLang="en-US" sz="500"/>
                <a:t>体制</a:t>
              </a:r>
              <a:endParaRPr lang="en-US" altLang="ja-JP" sz="500"/>
            </a:p>
          </p:txBody>
        </p:sp>
        <p:cxnSp>
          <p:nvCxnSpPr>
            <p:cNvPr id="20502" name="AutoShape 23"/>
            <p:cNvCxnSpPr>
              <a:cxnSpLocks noChangeShapeType="1"/>
              <a:stCxn id="20498" idx="3"/>
              <a:endCxn id="20499" idx="2"/>
            </p:cNvCxnSpPr>
            <p:nvPr/>
          </p:nvCxnSpPr>
          <p:spPr bwMode="auto">
            <a:xfrm flipH="1">
              <a:off x="5158" y="1801"/>
              <a:ext cx="327" cy="119"/>
            </a:xfrm>
            <a:prstGeom prst="straightConnector1">
              <a:avLst/>
            </a:prstGeom>
            <a:noFill/>
            <a:ln w="9525">
              <a:solidFill>
                <a:schemeClr val="tx1"/>
              </a:solidFill>
              <a:round/>
              <a:headEnd/>
              <a:tailEnd type="triangle" w="med" len="med"/>
            </a:ln>
          </p:spPr>
        </p:cxnSp>
        <p:sp>
          <p:nvSpPr>
            <p:cNvPr id="20503" name="AutoShape 24"/>
            <p:cNvSpPr>
              <a:spLocks noChangeArrowheads="1"/>
            </p:cNvSpPr>
            <p:nvPr/>
          </p:nvSpPr>
          <p:spPr bwMode="auto">
            <a:xfrm>
              <a:off x="5241" y="2157"/>
              <a:ext cx="262"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発注</a:t>
              </a:r>
              <a:endParaRPr lang="en-US" altLang="ja-JP" sz="600"/>
            </a:p>
            <a:p>
              <a:pPr algn="ctr"/>
              <a:r>
                <a:rPr lang="ja-JP" altLang="en-US" sz="600"/>
                <a:t>管理</a:t>
              </a:r>
            </a:p>
          </p:txBody>
        </p:sp>
        <p:cxnSp>
          <p:nvCxnSpPr>
            <p:cNvPr id="20504" name="AutoShape 25"/>
            <p:cNvCxnSpPr>
              <a:cxnSpLocks noChangeShapeType="1"/>
              <a:stCxn id="20498" idx="3"/>
              <a:endCxn id="20503" idx="2"/>
            </p:cNvCxnSpPr>
            <p:nvPr/>
          </p:nvCxnSpPr>
          <p:spPr bwMode="auto">
            <a:xfrm flipH="1">
              <a:off x="5372" y="1801"/>
              <a:ext cx="113" cy="356"/>
            </a:xfrm>
            <a:prstGeom prst="straightConnector1">
              <a:avLst/>
            </a:prstGeom>
            <a:noFill/>
            <a:ln w="9525">
              <a:solidFill>
                <a:schemeClr val="tx1"/>
              </a:solidFill>
              <a:round/>
              <a:headEnd/>
              <a:tailEnd type="triangle" w="med" len="med"/>
            </a:ln>
          </p:spPr>
        </p:cxnSp>
        <p:sp>
          <p:nvSpPr>
            <p:cNvPr id="20505" name="AutoShape 26"/>
            <p:cNvSpPr>
              <a:spLocks noChangeArrowheads="1"/>
            </p:cNvSpPr>
            <p:nvPr/>
          </p:nvSpPr>
          <p:spPr bwMode="auto">
            <a:xfrm>
              <a:off x="5479" y="2335"/>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検収</a:t>
              </a:r>
              <a:endParaRPr lang="en-US" altLang="ja-JP" sz="600"/>
            </a:p>
            <a:p>
              <a:pPr algn="ctr"/>
              <a:r>
                <a:rPr lang="ja-JP" altLang="en-US" sz="600"/>
                <a:t>管理</a:t>
              </a:r>
            </a:p>
          </p:txBody>
        </p:sp>
        <p:cxnSp>
          <p:nvCxnSpPr>
            <p:cNvPr id="20506" name="AutoShape 27"/>
            <p:cNvCxnSpPr>
              <a:cxnSpLocks noChangeShapeType="1"/>
              <a:stCxn id="20498" idx="3"/>
              <a:endCxn id="20505" idx="2"/>
            </p:cNvCxnSpPr>
            <p:nvPr/>
          </p:nvCxnSpPr>
          <p:spPr bwMode="auto">
            <a:xfrm>
              <a:off x="5485" y="1801"/>
              <a:ext cx="124" cy="534"/>
            </a:xfrm>
            <a:prstGeom prst="straightConnector1">
              <a:avLst/>
            </a:prstGeom>
            <a:noFill/>
            <a:ln w="9525">
              <a:solidFill>
                <a:schemeClr val="tx1"/>
              </a:solidFill>
              <a:round/>
              <a:headEnd/>
              <a:tailEnd type="triangle" w="med" len="med"/>
            </a:ln>
          </p:spPr>
        </p:cxnSp>
        <p:sp>
          <p:nvSpPr>
            <p:cNvPr id="20507" name="AutoShape 28"/>
            <p:cNvSpPr>
              <a:spLocks noChangeArrowheads="1"/>
            </p:cNvSpPr>
            <p:nvPr/>
          </p:nvSpPr>
          <p:spPr bwMode="auto">
            <a:xfrm>
              <a:off x="5693" y="2015"/>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支払い</a:t>
              </a:r>
              <a:endParaRPr lang="en-US" altLang="ja-JP" sz="600"/>
            </a:p>
            <a:p>
              <a:pPr algn="ctr"/>
              <a:r>
                <a:rPr lang="ja-JP" altLang="en-US" sz="600"/>
                <a:t>管理</a:t>
              </a:r>
            </a:p>
          </p:txBody>
        </p:sp>
        <p:cxnSp>
          <p:nvCxnSpPr>
            <p:cNvPr id="20508" name="AutoShape 29"/>
            <p:cNvCxnSpPr>
              <a:cxnSpLocks noChangeShapeType="1"/>
              <a:stCxn id="20498" idx="3"/>
              <a:endCxn id="20507" idx="2"/>
            </p:cNvCxnSpPr>
            <p:nvPr/>
          </p:nvCxnSpPr>
          <p:spPr bwMode="auto">
            <a:xfrm>
              <a:off x="5485" y="1801"/>
              <a:ext cx="338" cy="214"/>
            </a:xfrm>
            <a:prstGeom prst="straightConnector1">
              <a:avLst/>
            </a:prstGeom>
            <a:noFill/>
            <a:ln w="9525">
              <a:solidFill>
                <a:schemeClr val="tx1"/>
              </a:solidFill>
              <a:round/>
              <a:headEnd/>
              <a:tailEnd type="triangle" w="med" len="med"/>
            </a:ln>
          </p:spPr>
        </p:cxnSp>
        <p:cxnSp>
          <p:nvCxnSpPr>
            <p:cNvPr id="20509" name="AutoShape 30"/>
            <p:cNvCxnSpPr>
              <a:cxnSpLocks noChangeShapeType="1"/>
              <a:stCxn id="20499" idx="2"/>
              <a:endCxn id="20503" idx="2"/>
            </p:cNvCxnSpPr>
            <p:nvPr/>
          </p:nvCxnSpPr>
          <p:spPr bwMode="auto">
            <a:xfrm>
              <a:off x="5158" y="2181"/>
              <a:ext cx="83" cy="107"/>
            </a:xfrm>
            <a:prstGeom prst="straightConnector1">
              <a:avLst/>
            </a:prstGeom>
            <a:noFill/>
            <a:ln w="9525">
              <a:solidFill>
                <a:schemeClr val="tx1"/>
              </a:solidFill>
              <a:prstDash val="dash"/>
              <a:round/>
              <a:headEnd/>
              <a:tailEnd type="triangle" w="med" len="med"/>
            </a:ln>
          </p:spPr>
        </p:cxnSp>
        <p:cxnSp>
          <p:nvCxnSpPr>
            <p:cNvPr id="20510" name="AutoShape 31"/>
            <p:cNvCxnSpPr>
              <a:cxnSpLocks noChangeShapeType="1"/>
              <a:stCxn id="20503" idx="2"/>
              <a:endCxn id="20505" idx="2"/>
            </p:cNvCxnSpPr>
            <p:nvPr/>
          </p:nvCxnSpPr>
          <p:spPr bwMode="auto">
            <a:xfrm>
              <a:off x="5372" y="2418"/>
              <a:ext cx="107" cy="48"/>
            </a:xfrm>
            <a:prstGeom prst="straightConnector1">
              <a:avLst/>
            </a:prstGeom>
            <a:noFill/>
            <a:ln w="9525">
              <a:solidFill>
                <a:schemeClr val="tx1"/>
              </a:solidFill>
              <a:prstDash val="dash"/>
              <a:round/>
              <a:headEnd/>
              <a:tailEnd type="triangle" w="med" len="med"/>
            </a:ln>
          </p:spPr>
        </p:cxnSp>
        <p:cxnSp>
          <p:nvCxnSpPr>
            <p:cNvPr id="20511" name="AutoShape 32"/>
            <p:cNvCxnSpPr>
              <a:cxnSpLocks noChangeShapeType="1"/>
              <a:stCxn id="20505" idx="2"/>
              <a:endCxn id="20507" idx="2"/>
            </p:cNvCxnSpPr>
            <p:nvPr/>
          </p:nvCxnSpPr>
          <p:spPr bwMode="auto">
            <a:xfrm flipV="1">
              <a:off x="5740" y="2276"/>
              <a:ext cx="83" cy="190"/>
            </a:xfrm>
            <a:prstGeom prst="straightConnector1">
              <a:avLst/>
            </a:prstGeom>
            <a:noFill/>
            <a:ln w="9525">
              <a:solidFill>
                <a:schemeClr val="tx1"/>
              </a:solidFill>
              <a:prstDash val="dash"/>
              <a:round/>
              <a:headEnd/>
              <a:tailEnd type="triangle" w="med" len="med"/>
            </a:ln>
          </p:spPr>
        </p:cxnSp>
        <p:sp>
          <p:nvSpPr>
            <p:cNvPr id="20512" name="AutoShape 33"/>
            <p:cNvSpPr>
              <a:spLocks noChangeArrowheads="1"/>
            </p:cNvSpPr>
            <p:nvPr/>
          </p:nvSpPr>
          <p:spPr bwMode="auto">
            <a:xfrm>
              <a:off x="4627" y="2267"/>
              <a:ext cx="261" cy="237"/>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500"/>
                <a:t>Project</a:t>
              </a:r>
            </a:p>
            <a:p>
              <a:pPr algn="ctr"/>
              <a:r>
                <a:rPr lang="en-US" altLang="ja-JP" sz="500"/>
                <a:t>A-1540</a:t>
              </a:r>
            </a:p>
          </p:txBody>
        </p:sp>
        <p:cxnSp>
          <p:nvCxnSpPr>
            <p:cNvPr id="20513" name="AutoShape 34"/>
            <p:cNvCxnSpPr>
              <a:cxnSpLocks noChangeShapeType="1"/>
              <a:stCxn id="20499" idx="2"/>
              <a:endCxn id="20512" idx="5"/>
            </p:cNvCxnSpPr>
            <p:nvPr/>
          </p:nvCxnSpPr>
          <p:spPr bwMode="auto">
            <a:xfrm flipH="1">
              <a:off x="4888" y="2050"/>
              <a:ext cx="140" cy="306"/>
            </a:xfrm>
            <a:prstGeom prst="straightConnector1">
              <a:avLst/>
            </a:prstGeom>
            <a:noFill/>
            <a:ln w="9525">
              <a:solidFill>
                <a:schemeClr val="tx1"/>
              </a:solidFill>
              <a:round/>
              <a:headEnd/>
              <a:tailEnd type="triangle" w="med" len="med"/>
            </a:ln>
          </p:spPr>
        </p:cxnSp>
        <p:sp>
          <p:nvSpPr>
            <p:cNvPr id="20514" name="AutoShape 35"/>
            <p:cNvSpPr>
              <a:spLocks noChangeArrowheads="1"/>
            </p:cNvSpPr>
            <p:nvPr/>
          </p:nvSpPr>
          <p:spPr bwMode="auto">
            <a:xfrm>
              <a:off x="4176" y="2792"/>
              <a:ext cx="261" cy="249"/>
            </a:xfrm>
            <a:prstGeom prst="pentagon">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Task</a:t>
              </a:r>
            </a:p>
            <a:p>
              <a:pPr algn="ctr"/>
              <a:r>
                <a:rPr lang="ja-JP" altLang="en-US" sz="600"/>
                <a:t>コンペ</a:t>
              </a:r>
            </a:p>
          </p:txBody>
        </p:sp>
        <p:sp>
          <p:nvSpPr>
            <p:cNvPr id="20515" name="AutoShape 36"/>
            <p:cNvSpPr>
              <a:spLocks noChangeArrowheads="1"/>
            </p:cNvSpPr>
            <p:nvPr/>
          </p:nvSpPr>
          <p:spPr bwMode="auto">
            <a:xfrm>
              <a:off x="4485" y="2982"/>
              <a:ext cx="261" cy="249"/>
            </a:xfrm>
            <a:prstGeom prst="pentagon">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Task</a:t>
              </a:r>
            </a:p>
            <a:p>
              <a:pPr algn="ctr"/>
              <a:r>
                <a:rPr lang="ja-JP" altLang="en-US" sz="600"/>
                <a:t>オリエン</a:t>
              </a:r>
            </a:p>
          </p:txBody>
        </p:sp>
        <p:sp>
          <p:nvSpPr>
            <p:cNvPr id="20516" name="AutoShape 37"/>
            <p:cNvSpPr>
              <a:spLocks noChangeArrowheads="1"/>
            </p:cNvSpPr>
            <p:nvPr/>
          </p:nvSpPr>
          <p:spPr bwMode="auto">
            <a:xfrm>
              <a:off x="3838" y="2961"/>
              <a:ext cx="261" cy="249"/>
            </a:xfrm>
            <a:prstGeom prst="pentagon">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Task</a:t>
              </a:r>
            </a:p>
            <a:p>
              <a:pPr algn="ctr"/>
              <a:r>
                <a:rPr lang="ja-JP" altLang="en-US" sz="600"/>
                <a:t>発注書</a:t>
              </a:r>
              <a:endParaRPr lang="en-US" altLang="ja-JP" sz="600"/>
            </a:p>
            <a:p>
              <a:pPr algn="ctr"/>
              <a:r>
                <a:rPr lang="ja-JP" altLang="en-US" sz="600"/>
                <a:t>発行</a:t>
              </a:r>
            </a:p>
          </p:txBody>
        </p:sp>
        <p:cxnSp>
          <p:nvCxnSpPr>
            <p:cNvPr id="20517" name="AutoShape 38"/>
            <p:cNvCxnSpPr>
              <a:cxnSpLocks noChangeShapeType="1"/>
              <a:stCxn id="20536" idx="2"/>
              <a:endCxn id="20500" idx="0"/>
            </p:cNvCxnSpPr>
            <p:nvPr/>
          </p:nvCxnSpPr>
          <p:spPr bwMode="auto">
            <a:xfrm>
              <a:off x="4402" y="2537"/>
              <a:ext cx="308" cy="137"/>
            </a:xfrm>
            <a:prstGeom prst="straightConnector1">
              <a:avLst/>
            </a:prstGeom>
            <a:noFill/>
            <a:ln w="9525">
              <a:solidFill>
                <a:schemeClr val="tx1"/>
              </a:solidFill>
              <a:round/>
              <a:headEnd/>
              <a:tailEnd type="triangle" w="med" len="med"/>
            </a:ln>
          </p:spPr>
        </p:cxnSp>
        <p:cxnSp>
          <p:nvCxnSpPr>
            <p:cNvPr id="20518" name="AutoShape 39"/>
            <p:cNvCxnSpPr>
              <a:cxnSpLocks noChangeShapeType="1"/>
              <a:stCxn id="20536" idx="2"/>
              <a:endCxn id="20514" idx="0"/>
            </p:cNvCxnSpPr>
            <p:nvPr/>
          </p:nvCxnSpPr>
          <p:spPr bwMode="auto">
            <a:xfrm flipH="1">
              <a:off x="4307" y="2537"/>
              <a:ext cx="95" cy="255"/>
            </a:xfrm>
            <a:prstGeom prst="straightConnector1">
              <a:avLst/>
            </a:prstGeom>
            <a:noFill/>
            <a:ln w="9525">
              <a:solidFill>
                <a:schemeClr val="tx1"/>
              </a:solidFill>
              <a:round/>
              <a:headEnd/>
              <a:tailEnd type="triangle" w="med" len="med"/>
            </a:ln>
          </p:spPr>
        </p:cxnSp>
        <p:cxnSp>
          <p:nvCxnSpPr>
            <p:cNvPr id="20519" name="AutoShape 40"/>
            <p:cNvCxnSpPr>
              <a:cxnSpLocks noChangeShapeType="1"/>
              <a:stCxn id="20536" idx="2"/>
              <a:endCxn id="20515" idx="0"/>
            </p:cNvCxnSpPr>
            <p:nvPr/>
          </p:nvCxnSpPr>
          <p:spPr bwMode="auto">
            <a:xfrm>
              <a:off x="4402" y="2537"/>
              <a:ext cx="213" cy="445"/>
            </a:xfrm>
            <a:prstGeom prst="straightConnector1">
              <a:avLst/>
            </a:prstGeom>
            <a:noFill/>
            <a:ln w="9525">
              <a:solidFill>
                <a:schemeClr val="tx1"/>
              </a:solidFill>
              <a:round/>
              <a:headEnd/>
              <a:tailEnd type="triangle" w="med" len="med"/>
            </a:ln>
          </p:spPr>
        </p:cxnSp>
        <p:cxnSp>
          <p:nvCxnSpPr>
            <p:cNvPr id="20520" name="AutoShape 41"/>
            <p:cNvCxnSpPr>
              <a:cxnSpLocks noChangeShapeType="1"/>
              <a:stCxn id="20535" idx="2"/>
              <a:endCxn id="20516" idx="0"/>
            </p:cNvCxnSpPr>
            <p:nvPr/>
          </p:nvCxnSpPr>
          <p:spPr bwMode="auto">
            <a:xfrm flipH="1">
              <a:off x="3968" y="2537"/>
              <a:ext cx="149" cy="424"/>
            </a:xfrm>
            <a:prstGeom prst="straightConnector1">
              <a:avLst/>
            </a:prstGeom>
            <a:noFill/>
            <a:ln w="9525">
              <a:solidFill>
                <a:schemeClr val="tx1"/>
              </a:solidFill>
              <a:round/>
              <a:headEnd/>
              <a:tailEnd type="triangle" w="med" len="med"/>
            </a:ln>
          </p:spPr>
        </p:cxnSp>
        <p:cxnSp>
          <p:nvCxnSpPr>
            <p:cNvPr id="20521" name="AutoShape 42"/>
            <p:cNvCxnSpPr>
              <a:cxnSpLocks noChangeShapeType="1"/>
              <a:stCxn id="20500" idx="4"/>
              <a:endCxn id="20515" idx="5"/>
            </p:cNvCxnSpPr>
            <p:nvPr/>
          </p:nvCxnSpPr>
          <p:spPr bwMode="auto">
            <a:xfrm flipH="1">
              <a:off x="4746" y="2922"/>
              <a:ext cx="44" cy="155"/>
            </a:xfrm>
            <a:prstGeom prst="straightConnector1">
              <a:avLst/>
            </a:prstGeom>
            <a:noFill/>
            <a:ln w="9525">
              <a:solidFill>
                <a:schemeClr val="tx1"/>
              </a:solidFill>
              <a:prstDash val="dash"/>
              <a:round/>
              <a:headEnd/>
              <a:tailEnd type="triangle" w="med" len="med"/>
            </a:ln>
          </p:spPr>
        </p:cxnSp>
        <p:cxnSp>
          <p:nvCxnSpPr>
            <p:cNvPr id="20522" name="AutoShape 43"/>
            <p:cNvCxnSpPr>
              <a:cxnSpLocks noChangeShapeType="1"/>
              <a:stCxn id="20515" idx="1"/>
              <a:endCxn id="20514" idx="4"/>
            </p:cNvCxnSpPr>
            <p:nvPr/>
          </p:nvCxnSpPr>
          <p:spPr bwMode="auto">
            <a:xfrm flipH="1" flipV="1">
              <a:off x="4386" y="3041"/>
              <a:ext cx="99" cy="36"/>
            </a:xfrm>
            <a:prstGeom prst="straightConnector1">
              <a:avLst/>
            </a:prstGeom>
            <a:noFill/>
            <a:ln w="9525">
              <a:solidFill>
                <a:schemeClr val="tx1"/>
              </a:solidFill>
              <a:prstDash val="dash"/>
              <a:round/>
              <a:headEnd/>
              <a:tailEnd type="triangle" w="med" len="med"/>
            </a:ln>
          </p:spPr>
        </p:cxnSp>
        <p:sp>
          <p:nvSpPr>
            <p:cNvPr id="20523" name="AutoShape 44"/>
            <p:cNvSpPr>
              <a:spLocks noChangeArrowheads="1"/>
            </p:cNvSpPr>
            <p:nvPr/>
          </p:nvSpPr>
          <p:spPr bwMode="auto">
            <a:xfrm>
              <a:off x="4627" y="1635"/>
              <a:ext cx="261" cy="237"/>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500"/>
                <a:t>Project</a:t>
              </a:r>
            </a:p>
            <a:p>
              <a:pPr algn="ctr"/>
              <a:r>
                <a:rPr lang="en-US" altLang="ja-JP" sz="500"/>
                <a:t>A-1540</a:t>
              </a:r>
            </a:p>
          </p:txBody>
        </p:sp>
        <p:sp>
          <p:nvSpPr>
            <p:cNvPr id="20524" name="AutoShape 45"/>
            <p:cNvSpPr>
              <a:spLocks noChangeArrowheads="1"/>
            </p:cNvSpPr>
            <p:nvPr/>
          </p:nvSpPr>
          <p:spPr bwMode="auto">
            <a:xfrm>
              <a:off x="4627" y="1952"/>
              <a:ext cx="261" cy="238"/>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500"/>
                <a:t>Project</a:t>
              </a:r>
            </a:p>
            <a:p>
              <a:pPr algn="ctr"/>
              <a:r>
                <a:rPr lang="en-US" altLang="ja-JP" sz="500"/>
                <a:t>A-1540</a:t>
              </a:r>
            </a:p>
          </p:txBody>
        </p:sp>
        <p:cxnSp>
          <p:nvCxnSpPr>
            <p:cNvPr id="20525" name="AutoShape 46"/>
            <p:cNvCxnSpPr>
              <a:cxnSpLocks noChangeShapeType="1"/>
              <a:stCxn id="20499" idx="2"/>
              <a:endCxn id="20524" idx="4"/>
            </p:cNvCxnSpPr>
            <p:nvPr/>
          </p:nvCxnSpPr>
          <p:spPr bwMode="auto">
            <a:xfrm flipH="1">
              <a:off x="4829" y="2050"/>
              <a:ext cx="199" cy="51"/>
            </a:xfrm>
            <a:prstGeom prst="straightConnector1">
              <a:avLst/>
            </a:prstGeom>
            <a:noFill/>
            <a:ln w="9525">
              <a:solidFill>
                <a:schemeClr val="tx1"/>
              </a:solidFill>
              <a:round/>
              <a:headEnd/>
              <a:tailEnd type="triangle" w="med" len="med"/>
            </a:ln>
          </p:spPr>
        </p:cxnSp>
        <p:cxnSp>
          <p:nvCxnSpPr>
            <p:cNvPr id="20526" name="AutoShape 47"/>
            <p:cNvCxnSpPr>
              <a:cxnSpLocks noChangeShapeType="1"/>
              <a:stCxn id="20499" idx="2"/>
              <a:endCxn id="20523" idx="4"/>
            </p:cNvCxnSpPr>
            <p:nvPr/>
          </p:nvCxnSpPr>
          <p:spPr bwMode="auto">
            <a:xfrm flipH="1" flipV="1">
              <a:off x="4829" y="1783"/>
              <a:ext cx="199" cy="267"/>
            </a:xfrm>
            <a:prstGeom prst="straightConnector1">
              <a:avLst/>
            </a:prstGeom>
            <a:noFill/>
            <a:ln w="9525">
              <a:solidFill>
                <a:schemeClr val="tx1"/>
              </a:solidFill>
              <a:round/>
              <a:headEnd/>
              <a:tailEnd type="triangle" w="med" len="med"/>
            </a:ln>
          </p:spPr>
        </p:cxnSp>
        <p:sp>
          <p:nvSpPr>
            <p:cNvPr id="20527" name="AutoShape 48"/>
            <p:cNvSpPr>
              <a:spLocks noChangeArrowheads="1"/>
            </p:cNvSpPr>
            <p:nvPr/>
          </p:nvSpPr>
          <p:spPr bwMode="auto">
            <a:xfrm>
              <a:off x="3986" y="1635"/>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発注</a:t>
              </a:r>
            </a:p>
          </p:txBody>
        </p:sp>
        <p:sp>
          <p:nvSpPr>
            <p:cNvPr id="20528" name="AutoShape 49"/>
            <p:cNvSpPr>
              <a:spLocks noChangeArrowheads="1"/>
            </p:cNvSpPr>
            <p:nvPr/>
          </p:nvSpPr>
          <p:spPr bwMode="auto">
            <a:xfrm>
              <a:off x="4271" y="1635"/>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見積もり</a:t>
              </a:r>
            </a:p>
          </p:txBody>
        </p:sp>
        <p:sp>
          <p:nvSpPr>
            <p:cNvPr id="20529" name="AutoShape 50"/>
            <p:cNvSpPr>
              <a:spLocks noChangeArrowheads="1"/>
            </p:cNvSpPr>
            <p:nvPr/>
          </p:nvSpPr>
          <p:spPr bwMode="auto">
            <a:xfrm>
              <a:off x="3416" y="1635"/>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支払い</a:t>
              </a:r>
            </a:p>
          </p:txBody>
        </p:sp>
        <p:sp>
          <p:nvSpPr>
            <p:cNvPr id="20530" name="AutoShape 51"/>
            <p:cNvSpPr>
              <a:spLocks noChangeArrowheads="1"/>
            </p:cNvSpPr>
            <p:nvPr/>
          </p:nvSpPr>
          <p:spPr bwMode="auto">
            <a:xfrm>
              <a:off x="3701" y="1635"/>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検収</a:t>
              </a:r>
            </a:p>
          </p:txBody>
        </p:sp>
        <p:sp>
          <p:nvSpPr>
            <p:cNvPr id="20531" name="AutoShape 52"/>
            <p:cNvSpPr>
              <a:spLocks noChangeArrowheads="1"/>
            </p:cNvSpPr>
            <p:nvPr/>
          </p:nvSpPr>
          <p:spPr bwMode="auto">
            <a:xfrm>
              <a:off x="4034" y="1967"/>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発注</a:t>
              </a:r>
            </a:p>
          </p:txBody>
        </p:sp>
        <p:sp>
          <p:nvSpPr>
            <p:cNvPr id="20532" name="AutoShape 53"/>
            <p:cNvSpPr>
              <a:spLocks noChangeArrowheads="1"/>
            </p:cNvSpPr>
            <p:nvPr/>
          </p:nvSpPr>
          <p:spPr bwMode="auto">
            <a:xfrm>
              <a:off x="4318" y="1967"/>
              <a:ext cx="262"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見積もり</a:t>
              </a:r>
            </a:p>
          </p:txBody>
        </p:sp>
        <p:sp>
          <p:nvSpPr>
            <p:cNvPr id="20533" name="AutoShape 54"/>
            <p:cNvSpPr>
              <a:spLocks noChangeArrowheads="1"/>
            </p:cNvSpPr>
            <p:nvPr/>
          </p:nvSpPr>
          <p:spPr bwMode="auto">
            <a:xfrm>
              <a:off x="3464" y="1967"/>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支払い</a:t>
              </a:r>
            </a:p>
          </p:txBody>
        </p:sp>
        <p:sp>
          <p:nvSpPr>
            <p:cNvPr id="20534" name="AutoShape 55"/>
            <p:cNvSpPr>
              <a:spLocks noChangeArrowheads="1"/>
            </p:cNvSpPr>
            <p:nvPr/>
          </p:nvSpPr>
          <p:spPr bwMode="auto">
            <a:xfrm>
              <a:off x="3749" y="1967"/>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検収</a:t>
              </a:r>
            </a:p>
          </p:txBody>
        </p:sp>
        <p:sp>
          <p:nvSpPr>
            <p:cNvPr id="20535" name="AutoShape 56"/>
            <p:cNvSpPr>
              <a:spLocks noChangeArrowheads="1"/>
            </p:cNvSpPr>
            <p:nvPr/>
          </p:nvSpPr>
          <p:spPr bwMode="auto">
            <a:xfrm>
              <a:off x="3986" y="2276"/>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発注</a:t>
              </a:r>
            </a:p>
          </p:txBody>
        </p:sp>
        <p:sp>
          <p:nvSpPr>
            <p:cNvPr id="20536" name="AutoShape 57"/>
            <p:cNvSpPr>
              <a:spLocks noChangeArrowheads="1"/>
            </p:cNvSpPr>
            <p:nvPr/>
          </p:nvSpPr>
          <p:spPr bwMode="auto">
            <a:xfrm>
              <a:off x="4271" y="2276"/>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見積もり</a:t>
              </a:r>
            </a:p>
          </p:txBody>
        </p:sp>
        <p:sp>
          <p:nvSpPr>
            <p:cNvPr id="20537" name="AutoShape 58"/>
            <p:cNvSpPr>
              <a:spLocks noChangeArrowheads="1"/>
            </p:cNvSpPr>
            <p:nvPr/>
          </p:nvSpPr>
          <p:spPr bwMode="auto">
            <a:xfrm>
              <a:off x="3416" y="2276"/>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支払い</a:t>
              </a:r>
            </a:p>
          </p:txBody>
        </p:sp>
        <p:sp>
          <p:nvSpPr>
            <p:cNvPr id="20538" name="AutoShape 59"/>
            <p:cNvSpPr>
              <a:spLocks noChangeArrowheads="1"/>
            </p:cNvSpPr>
            <p:nvPr/>
          </p:nvSpPr>
          <p:spPr bwMode="auto">
            <a:xfrm>
              <a:off x="3701" y="2276"/>
              <a:ext cx="261" cy="261"/>
            </a:xfrm>
            <a:prstGeom prst="octagon">
              <a:avLst>
                <a:gd name="adj" fmla="val 2928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Mission</a:t>
              </a:r>
            </a:p>
            <a:p>
              <a:pPr algn="ctr"/>
              <a:r>
                <a:rPr lang="ja-JP" altLang="en-US" sz="600"/>
                <a:t>検収</a:t>
              </a:r>
            </a:p>
          </p:txBody>
        </p:sp>
        <p:sp>
          <p:nvSpPr>
            <p:cNvPr id="20539" name="AutoShape 60"/>
            <p:cNvSpPr>
              <a:spLocks noChangeArrowheads="1"/>
            </p:cNvSpPr>
            <p:nvPr/>
          </p:nvSpPr>
          <p:spPr bwMode="auto">
            <a:xfrm>
              <a:off x="3600" y="2771"/>
              <a:ext cx="261" cy="249"/>
            </a:xfrm>
            <a:prstGeom prst="pentagon">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ltLang="ja-JP" sz="600"/>
                <a:t>Task</a:t>
              </a:r>
            </a:p>
            <a:p>
              <a:pPr algn="ctr"/>
              <a:r>
                <a:rPr lang="ja-JP" altLang="en-US" sz="600"/>
                <a:t>担当</a:t>
              </a:r>
              <a:endParaRPr lang="en-US" altLang="ja-JP" sz="600"/>
            </a:p>
            <a:p>
              <a:pPr algn="ctr"/>
              <a:r>
                <a:rPr lang="ja-JP" altLang="en-US" sz="600"/>
                <a:t>アサイン</a:t>
              </a:r>
            </a:p>
          </p:txBody>
        </p:sp>
        <p:cxnSp>
          <p:nvCxnSpPr>
            <p:cNvPr id="20540" name="AutoShape 61"/>
            <p:cNvCxnSpPr>
              <a:cxnSpLocks noChangeShapeType="1"/>
              <a:stCxn id="20535" idx="2"/>
              <a:endCxn id="20539" idx="0"/>
            </p:cNvCxnSpPr>
            <p:nvPr/>
          </p:nvCxnSpPr>
          <p:spPr bwMode="auto">
            <a:xfrm flipH="1">
              <a:off x="3731" y="2537"/>
              <a:ext cx="386" cy="234"/>
            </a:xfrm>
            <a:prstGeom prst="straightConnector1">
              <a:avLst/>
            </a:prstGeom>
            <a:noFill/>
            <a:ln w="9525">
              <a:solidFill>
                <a:schemeClr val="tx1"/>
              </a:solidFill>
              <a:round/>
              <a:headEnd/>
              <a:tailEnd type="triangle" w="med" len="med"/>
            </a:ln>
          </p:spPr>
        </p:cxnSp>
        <p:cxnSp>
          <p:nvCxnSpPr>
            <p:cNvPr id="20541" name="AutoShape 62"/>
            <p:cNvCxnSpPr>
              <a:cxnSpLocks noChangeShapeType="1"/>
              <a:stCxn id="20516" idx="1"/>
              <a:endCxn id="20539" idx="3"/>
            </p:cNvCxnSpPr>
            <p:nvPr/>
          </p:nvCxnSpPr>
          <p:spPr bwMode="auto">
            <a:xfrm flipH="1" flipV="1">
              <a:off x="3731" y="3020"/>
              <a:ext cx="107" cy="36"/>
            </a:xfrm>
            <a:prstGeom prst="straightConnector1">
              <a:avLst/>
            </a:prstGeom>
            <a:noFill/>
            <a:ln w="9525">
              <a:solidFill>
                <a:schemeClr val="tx1"/>
              </a:solidFill>
              <a:prstDash val="dash"/>
              <a:round/>
              <a:headEnd/>
              <a:tailEnd type="triangle" w="med" len="med"/>
            </a:ln>
          </p:spPr>
        </p:cxnSp>
        <p:cxnSp>
          <p:nvCxnSpPr>
            <p:cNvPr id="20542" name="AutoShape 63"/>
            <p:cNvCxnSpPr>
              <a:cxnSpLocks noChangeShapeType="1"/>
              <a:stCxn id="20539" idx="1"/>
            </p:cNvCxnSpPr>
            <p:nvPr/>
          </p:nvCxnSpPr>
          <p:spPr bwMode="auto">
            <a:xfrm flipH="1" flipV="1">
              <a:off x="3458" y="2843"/>
              <a:ext cx="142" cy="23"/>
            </a:xfrm>
            <a:prstGeom prst="straightConnector1">
              <a:avLst/>
            </a:prstGeom>
            <a:noFill/>
            <a:ln w="9525">
              <a:solidFill>
                <a:schemeClr val="tx1"/>
              </a:solidFill>
              <a:prstDash val="dash"/>
              <a:round/>
              <a:headEnd/>
              <a:tailEnd type="triangle" w="med" len="med"/>
            </a:ln>
          </p:spPr>
        </p:cxnSp>
        <p:sp>
          <p:nvSpPr>
            <p:cNvPr id="20543" name="AutoShape 64"/>
            <p:cNvSpPr>
              <a:spLocks noChangeArrowheads="1"/>
            </p:cNvSpPr>
            <p:nvPr/>
          </p:nvSpPr>
          <p:spPr bwMode="auto">
            <a:xfrm>
              <a:off x="4956" y="1447"/>
              <a:ext cx="1062" cy="1266"/>
            </a:xfrm>
            <a:prstGeom prst="roundRect">
              <a:avLst>
                <a:gd name="adj" fmla="val 9361"/>
              </a:avLst>
            </a:prstGeom>
            <a:noFill/>
            <a:ln w="28575">
              <a:solidFill>
                <a:srgbClr val="FF0000"/>
              </a:solidFill>
              <a:prstDash val="sysDot"/>
              <a:round/>
              <a:headEnd/>
              <a:tailEnd/>
            </a:ln>
          </p:spPr>
          <p:txBody>
            <a:bodyPr wrap="none" anchor="ctr">
              <a:prstTxWarp prst="textNoShape">
                <a:avLst/>
              </a:prstTxWarp>
            </a:bodyPr>
            <a:lstStyle/>
            <a:p>
              <a:endParaRPr lang="ja-JP" altLang="en-US"/>
            </a:p>
          </p:txBody>
        </p:sp>
        <p:sp>
          <p:nvSpPr>
            <p:cNvPr id="20544" name="AutoShape 65"/>
            <p:cNvSpPr>
              <a:spLocks noChangeArrowheads="1"/>
            </p:cNvSpPr>
            <p:nvPr/>
          </p:nvSpPr>
          <p:spPr bwMode="auto">
            <a:xfrm>
              <a:off x="3167" y="1525"/>
              <a:ext cx="2940" cy="1068"/>
            </a:xfrm>
            <a:prstGeom prst="roundRect">
              <a:avLst>
                <a:gd name="adj" fmla="val 9361"/>
              </a:avLst>
            </a:prstGeom>
            <a:noFill/>
            <a:ln w="28575">
              <a:solidFill>
                <a:srgbClr val="FF0000"/>
              </a:solidFill>
              <a:prstDash val="sysDot"/>
              <a:round/>
              <a:headEnd/>
              <a:tailEnd/>
            </a:ln>
          </p:spPr>
          <p:txBody>
            <a:bodyPr wrap="none" anchor="ctr">
              <a:prstTxWarp prst="textNoShape">
                <a:avLst/>
              </a:prstTxWarp>
            </a:bodyPr>
            <a:lstStyle/>
            <a:p>
              <a:endParaRPr lang="ja-JP" altLang="en-US"/>
            </a:p>
          </p:txBody>
        </p:sp>
        <p:sp>
          <p:nvSpPr>
            <p:cNvPr id="20545" name="AutoShape 66"/>
            <p:cNvSpPr>
              <a:spLocks noChangeArrowheads="1"/>
            </p:cNvSpPr>
            <p:nvPr/>
          </p:nvSpPr>
          <p:spPr bwMode="auto">
            <a:xfrm>
              <a:off x="3167" y="2228"/>
              <a:ext cx="1751" cy="1037"/>
            </a:xfrm>
            <a:prstGeom prst="roundRect">
              <a:avLst>
                <a:gd name="adj" fmla="val 9361"/>
              </a:avLst>
            </a:prstGeom>
            <a:noFill/>
            <a:ln w="28575">
              <a:solidFill>
                <a:schemeClr val="accent2"/>
              </a:solidFill>
              <a:prstDash val="sysDot"/>
              <a:round/>
              <a:headEnd/>
              <a:tailEnd/>
            </a:ln>
          </p:spPr>
          <p:txBody>
            <a:bodyPr wrap="none" anchor="ctr">
              <a:prstTxWarp prst="textNoShape">
                <a:avLst/>
              </a:prstTxWarp>
            </a:bodyPr>
            <a:lstStyle/>
            <a:p>
              <a:endParaRPr lang="ja-JP" altLang="en-US"/>
            </a:p>
          </p:txBody>
        </p:sp>
        <p:sp>
          <p:nvSpPr>
            <p:cNvPr id="20546" name="AutoShape 67"/>
            <p:cNvSpPr>
              <a:spLocks noChangeArrowheads="1"/>
            </p:cNvSpPr>
            <p:nvPr/>
          </p:nvSpPr>
          <p:spPr bwMode="auto">
            <a:xfrm>
              <a:off x="3120" y="2649"/>
              <a:ext cx="459" cy="402"/>
            </a:xfrm>
            <a:prstGeom prst="roundRect">
              <a:avLst>
                <a:gd name="adj" fmla="val 9361"/>
              </a:avLst>
            </a:prstGeom>
            <a:noFill/>
            <a:ln w="28575">
              <a:solidFill>
                <a:srgbClr val="FFFF66"/>
              </a:solidFill>
              <a:prstDash val="sysDot"/>
              <a:round/>
              <a:headEnd/>
              <a:tailEnd/>
            </a:ln>
          </p:spPr>
          <p:txBody>
            <a:bodyPr wrap="none" anchor="ctr">
              <a:prstTxWarp prst="textNoShape">
                <a:avLst/>
              </a:prstTxWarp>
            </a:bodyPr>
            <a:lstStyle/>
            <a:p>
              <a:endParaRPr lang="ja-JP" altLang="en-US"/>
            </a:p>
          </p:txBody>
        </p:sp>
        <p:grpSp>
          <p:nvGrpSpPr>
            <p:cNvPr id="20547" name="Group 68"/>
            <p:cNvGrpSpPr>
              <a:grpSpLocks/>
            </p:cNvGrpSpPr>
            <p:nvPr/>
          </p:nvGrpSpPr>
          <p:grpSpPr bwMode="auto">
            <a:xfrm>
              <a:off x="5452" y="2863"/>
              <a:ext cx="109" cy="241"/>
              <a:chOff x="3871" y="2473"/>
              <a:chExt cx="417" cy="922"/>
            </a:xfrm>
          </p:grpSpPr>
          <p:sp>
            <p:nvSpPr>
              <p:cNvPr id="20584" name="Oval 69"/>
              <p:cNvSpPr>
                <a:spLocks noChangeArrowheads="1"/>
              </p:cNvSpPr>
              <p:nvPr/>
            </p:nvSpPr>
            <p:spPr bwMode="auto">
              <a:xfrm>
                <a:off x="3949" y="2473"/>
                <a:ext cx="186" cy="186"/>
              </a:xfrm>
              <a:prstGeom prst="ellipse">
                <a:avLst/>
              </a:prstGeom>
              <a:solidFill>
                <a:schemeClr val="accent2"/>
              </a:solidFill>
              <a:ln w="9525">
                <a:noFill/>
                <a:round/>
                <a:headEnd/>
                <a:tailEnd/>
              </a:ln>
            </p:spPr>
            <p:txBody>
              <a:bodyPr wrap="none" anchor="ctr">
                <a:prstTxWarp prst="textNoShape">
                  <a:avLst/>
                </a:prstTxWarp>
              </a:bodyPr>
              <a:lstStyle/>
              <a:p>
                <a:endParaRPr lang="ja-JP" altLang="en-US"/>
              </a:p>
            </p:txBody>
          </p:sp>
          <p:sp>
            <p:nvSpPr>
              <p:cNvPr id="20585" name="AutoShape 70"/>
              <p:cNvSpPr>
                <a:spLocks noChangeArrowheads="1"/>
              </p:cNvSpPr>
              <p:nvPr/>
            </p:nvSpPr>
            <p:spPr bwMode="auto">
              <a:xfrm>
                <a:off x="3941" y="2684"/>
                <a:ext cx="202" cy="420"/>
              </a:xfrm>
              <a:prstGeom prst="roundRect">
                <a:avLst>
                  <a:gd name="adj" fmla="val 16667"/>
                </a:avLst>
              </a:prstGeom>
              <a:solidFill>
                <a:schemeClr val="accent2"/>
              </a:solidFill>
              <a:ln w="9525">
                <a:noFill/>
                <a:round/>
                <a:headEnd/>
                <a:tailEnd/>
              </a:ln>
            </p:spPr>
            <p:txBody>
              <a:bodyPr wrap="none" anchor="ctr">
                <a:prstTxWarp prst="textNoShape">
                  <a:avLst/>
                </a:prstTxWarp>
              </a:bodyPr>
              <a:lstStyle/>
              <a:p>
                <a:endParaRPr lang="ja-JP" altLang="en-US"/>
              </a:p>
            </p:txBody>
          </p:sp>
          <p:sp>
            <p:nvSpPr>
              <p:cNvPr id="20586" name="AutoShape 71"/>
              <p:cNvSpPr>
                <a:spLocks noChangeArrowheads="1"/>
              </p:cNvSpPr>
              <p:nvPr/>
            </p:nvSpPr>
            <p:spPr bwMode="auto">
              <a:xfrm rot="2633880">
                <a:off x="3871" y="2676"/>
                <a:ext cx="55" cy="223"/>
              </a:xfrm>
              <a:prstGeom prst="roundRect">
                <a:avLst>
                  <a:gd name="adj" fmla="val 16667"/>
                </a:avLst>
              </a:prstGeom>
              <a:solidFill>
                <a:schemeClr val="accent2"/>
              </a:solidFill>
              <a:ln w="9525">
                <a:noFill/>
                <a:round/>
                <a:headEnd/>
                <a:tailEnd/>
              </a:ln>
            </p:spPr>
            <p:txBody>
              <a:bodyPr wrap="none" anchor="ctr">
                <a:prstTxWarp prst="textNoShape">
                  <a:avLst/>
                </a:prstTxWarp>
              </a:bodyPr>
              <a:lstStyle/>
              <a:p>
                <a:pPr algn="ctr"/>
                <a:endParaRPr lang="ja-JP" altLang="en-US" sz="500">
                  <a:latin typeface="Times" pitchFamily="-103" charset="0"/>
                  <a:ea typeface="ＭＳ ゴシック" pitchFamily="-103" charset="-128"/>
                  <a:cs typeface="ＭＳ ゴシック" pitchFamily="-103" charset="-128"/>
                </a:endParaRPr>
              </a:p>
            </p:txBody>
          </p:sp>
          <p:sp>
            <p:nvSpPr>
              <p:cNvPr id="20587" name="AutoShape 72"/>
              <p:cNvSpPr>
                <a:spLocks noChangeArrowheads="1"/>
              </p:cNvSpPr>
              <p:nvPr/>
            </p:nvSpPr>
            <p:spPr bwMode="auto">
              <a:xfrm rot="20196469" flipH="1">
                <a:off x="4143" y="2691"/>
                <a:ext cx="57" cy="316"/>
              </a:xfrm>
              <a:prstGeom prst="roundRect">
                <a:avLst>
                  <a:gd name="adj" fmla="val 16667"/>
                </a:avLst>
              </a:prstGeom>
              <a:solidFill>
                <a:schemeClr val="accent2"/>
              </a:solidFill>
              <a:ln w="9525">
                <a:noFill/>
                <a:round/>
                <a:headEnd/>
                <a:tailEnd/>
              </a:ln>
            </p:spPr>
            <p:txBody>
              <a:bodyPr wrap="none" anchor="ctr">
                <a:prstTxWarp prst="textNoShape">
                  <a:avLst/>
                </a:prstTxWarp>
              </a:bodyPr>
              <a:lstStyle/>
              <a:p>
                <a:pPr algn="ctr"/>
                <a:endParaRPr lang="ja-JP" altLang="en-US" sz="500">
                  <a:latin typeface="Times" pitchFamily="-103" charset="0"/>
                  <a:ea typeface="ＭＳ ゴシック" pitchFamily="-103" charset="-128"/>
                  <a:cs typeface="ＭＳ ゴシック" pitchFamily="-103" charset="-128"/>
                </a:endParaRPr>
              </a:p>
            </p:txBody>
          </p:sp>
          <p:grpSp>
            <p:nvGrpSpPr>
              <p:cNvPr id="20588" name="Group 73"/>
              <p:cNvGrpSpPr>
                <a:grpSpLocks/>
              </p:cNvGrpSpPr>
              <p:nvPr/>
            </p:nvGrpSpPr>
            <p:grpSpPr bwMode="auto">
              <a:xfrm>
                <a:off x="3900" y="3088"/>
                <a:ext cx="137" cy="307"/>
                <a:chOff x="1753" y="1956"/>
                <a:chExt cx="137" cy="307"/>
              </a:xfrm>
            </p:grpSpPr>
            <p:sp>
              <p:nvSpPr>
                <p:cNvPr id="20595" name="AutoShape 74"/>
                <p:cNvSpPr>
                  <a:spLocks noChangeArrowheads="1"/>
                </p:cNvSpPr>
                <p:nvPr/>
              </p:nvSpPr>
              <p:spPr bwMode="auto">
                <a:xfrm>
                  <a:off x="1818" y="1956"/>
                  <a:ext cx="65" cy="283"/>
                </a:xfrm>
                <a:prstGeom prst="roundRect">
                  <a:avLst>
                    <a:gd name="adj" fmla="val 16667"/>
                  </a:avLst>
                </a:prstGeom>
                <a:solidFill>
                  <a:schemeClr val="accent2"/>
                </a:solidFill>
                <a:ln w="9525">
                  <a:noFill/>
                  <a:round/>
                  <a:headEnd/>
                  <a:tailEnd/>
                </a:ln>
              </p:spPr>
              <p:txBody>
                <a:bodyPr wrap="none" anchor="ctr">
                  <a:prstTxWarp prst="textNoShape">
                    <a:avLst/>
                  </a:prstTxWarp>
                </a:bodyPr>
                <a:lstStyle/>
                <a:p>
                  <a:endParaRPr lang="ja-JP" altLang="en-US"/>
                </a:p>
              </p:txBody>
            </p:sp>
            <p:sp>
              <p:nvSpPr>
                <p:cNvPr id="20596" name="Oval 75"/>
                <p:cNvSpPr>
                  <a:spLocks noChangeArrowheads="1"/>
                </p:cNvSpPr>
                <p:nvPr/>
              </p:nvSpPr>
              <p:spPr bwMode="auto">
                <a:xfrm>
                  <a:off x="1753" y="2206"/>
                  <a:ext cx="137" cy="57"/>
                </a:xfrm>
                <a:prstGeom prst="ellipse">
                  <a:avLst/>
                </a:prstGeom>
                <a:solidFill>
                  <a:schemeClr val="accent2"/>
                </a:solidFill>
                <a:ln w="9525">
                  <a:noFill/>
                  <a:round/>
                  <a:headEnd/>
                  <a:tailEnd/>
                </a:ln>
              </p:spPr>
              <p:txBody>
                <a:bodyPr wrap="none" anchor="ctr">
                  <a:prstTxWarp prst="textNoShape">
                    <a:avLst/>
                  </a:prstTxWarp>
                </a:bodyPr>
                <a:lstStyle/>
                <a:p>
                  <a:endParaRPr lang="ja-JP" altLang="en-US"/>
                </a:p>
              </p:txBody>
            </p:sp>
          </p:grpSp>
          <p:grpSp>
            <p:nvGrpSpPr>
              <p:cNvPr id="20589" name="Group 76"/>
              <p:cNvGrpSpPr>
                <a:grpSpLocks/>
              </p:cNvGrpSpPr>
              <p:nvPr/>
            </p:nvGrpSpPr>
            <p:grpSpPr bwMode="auto">
              <a:xfrm flipH="1">
                <a:off x="4053" y="3088"/>
                <a:ext cx="137" cy="307"/>
                <a:chOff x="1753" y="1956"/>
                <a:chExt cx="137" cy="307"/>
              </a:xfrm>
            </p:grpSpPr>
            <p:sp>
              <p:nvSpPr>
                <p:cNvPr id="20593" name="AutoShape 77"/>
                <p:cNvSpPr>
                  <a:spLocks noChangeArrowheads="1"/>
                </p:cNvSpPr>
                <p:nvPr/>
              </p:nvSpPr>
              <p:spPr bwMode="auto">
                <a:xfrm>
                  <a:off x="1818" y="1956"/>
                  <a:ext cx="65" cy="283"/>
                </a:xfrm>
                <a:prstGeom prst="roundRect">
                  <a:avLst>
                    <a:gd name="adj" fmla="val 16667"/>
                  </a:avLst>
                </a:prstGeom>
                <a:solidFill>
                  <a:schemeClr val="accent2"/>
                </a:solidFill>
                <a:ln w="9525">
                  <a:noFill/>
                  <a:round/>
                  <a:headEnd/>
                  <a:tailEnd/>
                </a:ln>
              </p:spPr>
              <p:txBody>
                <a:bodyPr wrap="none" anchor="ctr">
                  <a:prstTxWarp prst="textNoShape">
                    <a:avLst/>
                  </a:prstTxWarp>
                </a:bodyPr>
                <a:lstStyle/>
                <a:p>
                  <a:endParaRPr lang="ja-JP" altLang="en-US"/>
                </a:p>
              </p:txBody>
            </p:sp>
            <p:sp>
              <p:nvSpPr>
                <p:cNvPr id="20594" name="Oval 78"/>
                <p:cNvSpPr>
                  <a:spLocks noChangeArrowheads="1"/>
                </p:cNvSpPr>
                <p:nvPr/>
              </p:nvSpPr>
              <p:spPr bwMode="auto">
                <a:xfrm>
                  <a:off x="1753" y="2206"/>
                  <a:ext cx="137" cy="57"/>
                </a:xfrm>
                <a:prstGeom prst="ellipse">
                  <a:avLst/>
                </a:prstGeom>
                <a:solidFill>
                  <a:schemeClr val="accent2"/>
                </a:solidFill>
                <a:ln w="9525">
                  <a:noFill/>
                  <a:round/>
                  <a:headEnd/>
                  <a:tailEnd/>
                </a:ln>
              </p:spPr>
              <p:txBody>
                <a:bodyPr wrap="none" anchor="ctr">
                  <a:prstTxWarp prst="textNoShape">
                    <a:avLst/>
                  </a:prstTxWarp>
                </a:bodyPr>
                <a:lstStyle/>
                <a:p>
                  <a:endParaRPr lang="ja-JP" altLang="en-US"/>
                </a:p>
              </p:txBody>
            </p:sp>
          </p:grpSp>
          <p:sp>
            <p:nvSpPr>
              <p:cNvPr id="20590" name="Oval 79"/>
              <p:cNvSpPr>
                <a:spLocks noChangeArrowheads="1"/>
              </p:cNvSpPr>
              <p:nvPr/>
            </p:nvSpPr>
            <p:spPr bwMode="auto">
              <a:xfrm>
                <a:off x="4207" y="2966"/>
                <a:ext cx="81" cy="81"/>
              </a:xfrm>
              <a:prstGeom prst="ellipse">
                <a:avLst/>
              </a:prstGeom>
              <a:solidFill>
                <a:schemeClr val="accent2"/>
              </a:solidFill>
              <a:ln w="9525">
                <a:noFill/>
                <a:round/>
                <a:headEnd/>
                <a:tailEnd/>
              </a:ln>
            </p:spPr>
            <p:txBody>
              <a:bodyPr wrap="none" anchor="ctr">
                <a:prstTxWarp prst="textNoShape">
                  <a:avLst/>
                </a:prstTxWarp>
              </a:bodyPr>
              <a:lstStyle/>
              <a:p>
                <a:endParaRPr lang="ja-JP" altLang="en-US"/>
              </a:p>
            </p:txBody>
          </p:sp>
          <p:sp>
            <p:nvSpPr>
              <p:cNvPr id="20591" name="Rectangle 80"/>
              <p:cNvSpPr>
                <a:spLocks noChangeArrowheads="1"/>
              </p:cNvSpPr>
              <p:nvPr/>
            </p:nvSpPr>
            <p:spPr bwMode="auto">
              <a:xfrm>
                <a:off x="4017" y="2627"/>
                <a:ext cx="45" cy="90"/>
              </a:xfrm>
              <a:prstGeom prst="rect">
                <a:avLst/>
              </a:prstGeom>
              <a:solidFill>
                <a:schemeClr val="accent2"/>
              </a:solidFill>
              <a:ln w="9525">
                <a:noFill/>
                <a:miter lim="800000"/>
                <a:headEnd/>
                <a:tailEnd/>
              </a:ln>
            </p:spPr>
            <p:txBody>
              <a:bodyPr wrap="none" anchor="ctr">
                <a:prstTxWarp prst="textNoShape">
                  <a:avLst/>
                </a:prstTxWarp>
              </a:bodyPr>
              <a:lstStyle/>
              <a:p>
                <a:endParaRPr lang="ja-JP" altLang="en-US"/>
              </a:p>
            </p:txBody>
          </p:sp>
          <p:sp>
            <p:nvSpPr>
              <p:cNvPr id="20592" name="AutoShape 81"/>
              <p:cNvSpPr>
                <a:spLocks noChangeArrowheads="1"/>
              </p:cNvSpPr>
              <p:nvPr/>
            </p:nvSpPr>
            <p:spPr bwMode="auto">
              <a:xfrm rot="18966120" flipV="1">
                <a:off x="3886" y="2812"/>
                <a:ext cx="55" cy="223"/>
              </a:xfrm>
              <a:prstGeom prst="roundRect">
                <a:avLst>
                  <a:gd name="adj" fmla="val 16667"/>
                </a:avLst>
              </a:prstGeom>
              <a:solidFill>
                <a:schemeClr val="accent2"/>
              </a:solidFill>
              <a:ln w="9525">
                <a:noFill/>
                <a:round/>
                <a:headEnd/>
                <a:tailEnd/>
              </a:ln>
            </p:spPr>
            <p:txBody>
              <a:bodyPr rot="10800000" wrap="none" anchor="ctr">
                <a:prstTxWarp prst="textNoShape">
                  <a:avLst/>
                </a:prstTxWarp>
              </a:bodyPr>
              <a:lstStyle/>
              <a:p>
                <a:pPr algn="ctr"/>
                <a:endParaRPr lang="ja-JP" altLang="en-US" sz="500">
                  <a:latin typeface="Times" pitchFamily="-103" charset="0"/>
                  <a:ea typeface="ＭＳ ゴシック" pitchFamily="-103" charset="-128"/>
                  <a:cs typeface="ＭＳ ゴシック" pitchFamily="-103" charset="-128"/>
                </a:endParaRPr>
              </a:p>
            </p:txBody>
          </p:sp>
        </p:grpSp>
        <p:grpSp>
          <p:nvGrpSpPr>
            <p:cNvPr id="20548" name="Group 82"/>
            <p:cNvGrpSpPr>
              <a:grpSpLocks/>
            </p:cNvGrpSpPr>
            <p:nvPr/>
          </p:nvGrpSpPr>
          <p:grpSpPr bwMode="auto">
            <a:xfrm>
              <a:off x="5166" y="2872"/>
              <a:ext cx="157" cy="236"/>
              <a:chOff x="1947" y="276"/>
              <a:chExt cx="611" cy="922"/>
            </a:xfrm>
          </p:grpSpPr>
          <p:sp>
            <p:nvSpPr>
              <p:cNvPr id="20570" name="Oval 83"/>
              <p:cNvSpPr>
                <a:spLocks noChangeArrowheads="1"/>
              </p:cNvSpPr>
              <p:nvPr/>
            </p:nvSpPr>
            <p:spPr bwMode="auto">
              <a:xfrm>
                <a:off x="2093" y="276"/>
                <a:ext cx="186" cy="186"/>
              </a:xfrm>
              <a:prstGeom prst="ellipse">
                <a:avLst/>
              </a:prstGeom>
              <a:solidFill>
                <a:srgbClr val="FF0000"/>
              </a:solidFill>
              <a:ln w="9525">
                <a:noFill/>
                <a:round/>
                <a:headEnd/>
                <a:tailEnd/>
              </a:ln>
            </p:spPr>
            <p:txBody>
              <a:bodyPr wrap="none" anchor="ctr">
                <a:prstTxWarp prst="textNoShape">
                  <a:avLst/>
                </a:prstTxWarp>
              </a:bodyPr>
              <a:lstStyle/>
              <a:p>
                <a:endParaRPr lang="ja-JP" altLang="en-US"/>
              </a:p>
            </p:txBody>
          </p:sp>
          <p:sp>
            <p:nvSpPr>
              <p:cNvPr id="20571" name="AutoShape 84"/>
              <p:cNvSpPr>
                <a:spLocks noChangeArrowheads="1"/>
              </p:cNvSpPr>
              <p:nvPr/>
            </p:nvSpPr>
            <p:spPr bwMode="auto">
              <a:xfrm>
                <a:off x="2085" y="487"/>
                <a:ext cx="202" cy="420"/>
              </a:xfrm>
              <a:prstGeom prst="roundRect">
                <a:avLst>
                  <a:gd name="adj" fmla="val 16667"/>
                </a:avLst>
              </a:prstGeom>
              <a:solidFill>
                <a:srgbClr val="FF0000"/>
              </a:solidFill>
              <a:ln w="9525">
                <a:noFill/>
                <a:round/>
                <a:headEnd/>
                <a:tailEnd/>
              </a:ln>
            </p:spPr>
            <p:txBody>
              <a:bodyPr wrap="none" anchor="ctr">
                <a:prstTxWarp prst="textNoShape">
                  <a:avLst/>
                </a:prstTxWarp>
              </a:bodyPr>
              <a:lstStyle/>
              <a:p>
                <a:endParaRPr lang="ja-JP" altLang="en-US"/>
              </a:p>
            </p:txBody>
          </p:sp>
          <p:sp>
            <p:nvSpPr>
              <p:cNvPr id="20572" name="AutoShape 85"/>
              <p:cNvSpPr>
                <a:spLocks noChangeArrowheads="1"/>
              </p:cNvSpPr>
              <p:nvPr/>
            </p:nvSpPr>
            <p:spPr bwMode="auto">
              <a:xfrm rot="1403531">
                <a:off x="2028" y="494"/>
                <a:ext cx="57" cy="316"/>
              </a:xfrm>
              <a:prstGeom prst="roundRect">
                <a:avLst>
                  <a:gd name="adj" fmla="val 16667"/>
                </a:avLst>
              </a:prstGeom>
              <a:solidFill>
                <a:srgbClr val="FF0000"/>
              </a:solidFill>
              <a:ln w="9525">
                <a:noFill/>
                <a:round/>
                <a:headEnd/>
                <a:tailEnd/>
              </a:ln>
            </p:spPr>
            <p:txBody>
              <a:bodyPr wrap="none" anchor="ctr">
                <a:prstTxWarp prst="textNoShape">
                  <a:avLst/>
                </a:prstTxWarp>
              </a:bodyPr>
              <a:lstStyle/>
              <a:p>
                <a:pPr algn="ctr"/>
                <a:endParaRPr lang="ja-JP" altLang="en-US" sz="500">
                  <a:latin typeface="Times" pitchFamily="-103" charset="0"/>
                  <a:ea typeface="ＭＳ ゴシック" pitchFamily="-103" charset="-128"/>
                  <a:cs typeface="ＭＳ ゴシック" pitchFamily="-103" charset="-128"/>
                </a:endParaRPr>
              </a:p>
            </p:txBody>
          </p:sp>
          <p:grpSp>
            <p:nvGrpSpPr>
              <p:cNvPr id="20573" name="Group 86"/>
              <p:cNvGrpSpPr>
                <a:grpSpLocks/>
              </p:cNvGrpSpPr>
              <p:nvPr/>
            </p:nvGrpSpPr>
            <p:grpSpPr bwMode="auto">
              <a:xfrm>
                <a:off x="2044" y="891"/>
                <a:ext cx="137" cy="307"/>
                <a:chOff x="1753" y="1956"/>
                <a:chExt cx="137" cy="307"/>
              </a:xfrm>
            </p:grpSpPr>
            <p:sp>
              <p:nvSpPr>
                <p:cNvPr id="20582" name="AutoShape 87"/>
                <p:cNvSpPr>
                  <a:spLocks noChangeArrowheads="1"/>
                </p:cNvSpPr>
                <p:nvPr/>
              </p:nvSpPr>
              <p:spPr bwMode="auto">
                <a:xfrm>
                  <a:off x="1818" y="1956"/>
                  <a:ext cx="65" cy="283"/>
                </a:xfrm>
                <a:prstGeom prst="roundRect">
                  <a:avLst>
                    <a:gd name="adj" fmla="val 16667"/>
                  </a:avLst>
                </a:prstGeom>
                <a:solidFill>
                  <a:srgbClr val="FF0000"/>
                </a:solidFill>
                <a:ln w="9525">
                  <a:noFill/>
                  <a:round/>
                  <a:headEnd/>
                  <a:tailEnd/>
                </a:ln>
              </p:spPr>
              <p:txBody>
                <a:bodyPr wrap="none" anchor="ctr">
                  <a:prstTxWarp prst="textNoShape">
                    <a:avLst/>
                  </a:prstTxWarp>
                </a:bodyPr>
                <a:lstStyle/>
                <a:p>
                  <a:endParaRPr lang="ja-JP" altLang="en-US"/>
                </a:p>
              </p:txBody>
            </p:sp>
            <p:sp>
              <p:nvSpPr>
                <p:cNvPr id="20583" name="Oval 88"/>
                <p:cNvSpPr>
                  <a:spLocks noChangeArrowheads="1"/>
                </p:cNvSpPr>
                <p:nvPr/>
              </p:nvSpPr>
              <p:spPr bwMode="auto">
                <a:xfrm>
                  <a:off x="1753" y="2206"/>
                  <a:ext cx="137" cy="57"/>
                </a:xfrm>
                <a:prstGeom prst="ellipse">
                  <a:avLst/>
                </a:prstGeom>
                <a:solidFill>
                  <a:srgbClr val="FF0000"/>
                </a:solidFill>
                <a:ln w="9525">
                  <a:noFill/>
                  <a:round/>
                  <a:headEnd/>
                  <a:tailEnd/>
                </a:ln>
              </p:spPr>
              <p:txBody>
                <a:bodyPr wrap="none" anchor="ctr">
                  <a:prstTxWarp prst="textNoShape">
                    <a:avLst/>
                  </a:prstTxWarp>
                </a:bodyPr>
                <a:lstStyle/>
                <a:p>
                  <a:endParaRPr lang="ja-JP" altLang="en-US"/>
                </a:p>
              </p:txBody>
            </p:sp>
          </p:grpSp>
          <p:grpSp>
            <p:nvGrpSpPr>
              <p:cNvPr id="20574" name="Group 89"/>
              <p:cNvGrpSpPr>
                <a:grpSpLocks/>
              </p:cNvGrpSpPr>
              <p:nvPr/>
            </p:nvGrpSpPr>
            <p:grpSpPr bwMode="auto">
              <a:xfrm flipH="1">
                <a:off x="2197" y="891"/>
                <a:ext cx="137" cy="307"/>
                <a:chOff x="1753" y="1956"/>
                <a:chExt cx="137" cy="307"/>
              </a:xfrm>
            </p:grpSpPr>
            <p:sp>
              <p:nvSpPr>
                <p:cNvPr id="20580" name="AutoShape 90"/>
                <p:cNvSpPr>
                  <a:spLocks noChangeArrowheads="1"/>
                </p:cNvSpPr>
                <p:nvPr/>
              </p:nvSpPr>
              <p:spPr bwMode="auto">
                <a:xfrm>
                  <a:off x="1818" y="1956"/>
                  <a:ext cx="65" cy="283"/>
                </a:xfrm>
                <a:prstGeom prst="roundRect">
                  <a:avLst>
                    <a:gd name="adj" fmla="val 16667"/>
                  </a:avLst>
                </a:prstGeom>
                <a:solidFill>
                  <a:srgbClr val="FF0000"/>
                </a:solidFill>
                <a:ln w="9525">
                  <a:noFill/>
                  <a:round/>
                  <a:headEnd/>
                  <a:tailEnd/>
                </a:ln>
              </p:spPr>
              <p:txBody>
                <a:bodyPr wrap="none" anchor="ctr">
                  <a:prstTxWarp prst="textNoShape">
                    <a:avLst/>
                  </a:prstTxWarp>
                </a:bodyPr>
                <a:lstStyle/>
                <a:p>
                  <a:endParaRPr lang="ja-JP" altLang="en-US"/>
                </a:p>
              </p:txBody>
            </p:sp>
            <p:sp>
              <p:nvSpPr>
                <p:cNvPr id="20581" name="Oval 91"/>
                <p:cNvSpPr>
                  <a:spLocks noChangeArrowheads="1"/>
                </p:cNvSpPr>
                <p:nvPr/>
              </p:nvSpPr>
              <p:spPr bwMode="auto">
                <a:xfrm>
                  <a:off x="1753" y="2206"/>
                  <a:ext cx="137" cy="57"/>
                </a:xfrm>
                <a:prstGeom prst="ellipse">
                  <a:avLst/>
                </a:prstGeom>
                <a:solidFill>
                  <a:srgbClr val="FF0000"/>
                </a:solidFill>
                <a:ln w="9525">
                  <a:noFill/>
                  <a:round/>
                  <a:headEnd/>
                  <a:tailEnd/>
                </a:ln>
              </p:spPr>
              <p:txBody>
                <a:bodyPr wrap="none" anchor="ctr">
                  <a:prstTxWarp prst="textNoShape">
                    <a:avLst/>
                  </a:prstTxWarp>
                </a:bodyPr>
                <a:lstStyle/>
                <a:p>
                  <a:endParaRPr lang="ja-JP" altLang="en-US"/>
                </a:p>
              </p:txBody>
            </p:sp>
          </p:grpSp>
          <p:sp>
            <p:nvSpPr>
              <p:cNvPr id="20575" name="Oval 92"/>
              <p:cNvSpPr>
                <a:spLocks noChangeArrowheads="1"/>
              </p:cNvSpPr>
              <p:nvPr/>
            </p:nvSpPr>
            <p:spPr bwMode="auto">
              <a:xfrm>
                <a:off x="1947" y="769"/>
                <a:ext cx="81" cy="81"/>
              </a:xfrm>
              <a:prstGeom prst="ellipse">
                <a:avLst/>
              </a:prstGeom>
              <a:solidFill>
                <a:srgbClr val="FF0000"/>
              </a:solidFill>
              <a:ln w="9525">
                <a:noFill/>
                <a:round/>
                <a:headEnd/>
                <a:tailEnd/>
              </a:ln>
            </p:spPr>
            <p:txBody>
              <a:bodyPr wrap="none" anchor="ctr">
                <a:prstTxWarp prst="textNoShape">
                  <a:avLst/>
                </a:prstTxWarp>
              </a:bodyPr>
              <a:lstStyle/>
              <a:p>
                <a:endParaRPr lang="ja-JP" altLang="en-US"/>
              </a:p>
            </p:txBody>
          </p:sp>
          <p:sp>
            <p:nvSpPr>
              <p:cNvPr id="20576" name="Rectangle 93"/>
              <p:cNvSpPr>
                <a:spLocks noChangeArrowheads="1"/>
              </p:cNvSpPr>
              <p:nvPr/>
            </p:nvSpPr>
            <p:spPr bwMode="auto">
              <a:xfrm>
                <a:off x="2161" y="430"/>
                <a:ext cx="45" cy="90"/>
              </a:xfrm>
              <a:prstGeom prst="rect">
                <a:avLst/>
              </a:prstGeom>
              <a:solidFill>
                <a:srgbClr val="FF0000"/>
              </a:solidFill>
              <a:ln w="9525">
                <a:noFill/>
                <a:miter lim="800000"/>
                <a:headEnd/>
                <a:tailEnd/>
              </a:ln>
            </p:spPr>
            <p:txBody>
              <a:bodyPr wrap="none" anchor="ctr">
                <a:prstTxWarp prst="textNoShape">
                  <a:avLst/>
                </a:prstTxWarp>
              </a:bodyPr>
              <a:lstStyle/>
              <a:p>
                <a:endParaRPr lang="ja-JP" altLang="en-US"/>
              </a:p>
            </p:txBody>
          </p:sp>
          <p:sp>
            <p:nvSpPr>
              <p:cNvPr id="20577" name="Oval 94"/>
              <p:cNvSpPr>
                <a:spLocks noChangeArrowheads="1"/>
              </p:cNvSpPr>
              <p:nvPr/>
            </p:nvSpPr>
            <p:spPr bwMode="auto">
              <a:xfrm>
                <a:off x="2477" y="507"/>
                <a:ext cx="81" cy="81"/>
              </a:xfrm>
              <a:prstGeom prst="ellipse">
                <a:avLst/>
              </a:prstGeom>
              <a:solidFill>
                <a:srgbClr val="FF0000"/>
              </a:solidFill>
              <a:ln w="9525">
                <a:noFill/>
                <a:round/>
                <a:headEnd/>
                <a:tailEnd/>
              </a:ln>
            </p:spPr>
            <p:txBody>
              <a:bodyPr wrap="none" anchor="ctr">
                <a:prstTxWarp prst="textNoShape">
                  <a:avLst/>
                </a:prstTxWarp>
              </a:bodyPr>
              <a:lstStyle/>
              <a:p>
                <a:endParaRPr lang="ja-JP" altLang="en-US"/>
              </a:p>
            </p:txBody>
          </p:sp>
          <p:sp>
            <p:nvSpPr>
              <p:cNvPr id="20578" name="AutoShape 95"/>
              <p:cNvSpPr>
                <a:spLocks noChangeArrowheads="1"/>
              </p:cNvSpPr>
              <p:nvPr/>
            </p:nvSpPr>
            <p:spPr bwMode="auto">
              <a:xfrm rot="18966120" flipH="1">
                <a:off x="2282" y="469"/>
                <a:ext cx="55" cy="223"/>
              </a:xfrm>
              <a:prstGeom prst="roundRect">
                <a:avLst>
                  <a:gd name="adj" fmla="val 16667"/>
                </a:avLst>
              </a:prstGeom>
              <a:solidFill>
                <a:srgbClr val="FF0000"/>
              </a:solidFill>
              <a:ln w="9525">
                <a:noFill/>
                <a:round/>
                <a:headEnd/>
                <a:tailEnd/>
              </a:ln>
            </p:spPr>
            <p:txBody>
              <a:bodyPr wrap="none" anchor="ctr">
                <a:prstTxWarp prst="textNoShape">
                  <a:avLst/>
                </a:prstTxWarp>
              </a:bodyPr>
              <a:lstStyle/>
              <a:p>
                <a:pPr algn="ctr"/>
                <a:endParaRPr lang="ja-JP" altLang="en-US" sz="500">
                  <a:latin typeface="Times" pitchFamily="-103" charset="0"/>
                  <a:ea typeface="ＭＳ ゴシック" pitchFamily="-103" charset="-128"/>
                  <a:cs typeface="ＭＳ ゴシック" pitchFamily="-103" charset="-128"/>
                </a:endParaRPr>
              </a:p>
            </p:txBody>
          </p:sp>
          <p:sp>
            <p:nvSpPr>
              <p:cNvPr id="20579" name="AutoShape 96"/>
              <p:cNvSpPr>
                <a:spLocks noChangeArrowheads="1"/>
              </p:cNvSpPr>
              <p:nvPr/>
            </p:nvSpPr>
            <p:spPr bwMode="auto">
              <a:xfrm rot="13992637" flipH="1">
                <a:off x="2415" y="484"/>
                <a:ext cx="55" cy="223"/>
              </a:xfrm>
              <a:prstGeom prst="roundRect">
                <a:avLst>
                  <a:gd name="adj" fmla="val 16667"/>
                </a:avLst>
              </a:prstGeom>
              <a:solidFill>
                <a:srgbClr val="FF0000"/>
              </a:solidFill>
              <a:ln w="9525">
                <a:noFill/>
                <a:round/>
                <a:headEnd/>
                <a:tailEnd/>
              </a:ln>
            </p:spPr>
            <p:txBody>
              <a:bodyPr vert="eaVert" wrap="none" anchor="ctr">
                <a:prstTxWarp prst="textNoShape">
                  <a:avLst/>
                </a:prstTxWarp>
              </a:bodyPr>
              <a:lstStyle/>
              <a:p>
                <a:pPr algn="ctr"/>
                <a:endParaRPr lang="ja-JP" altLang="en-US" sz="500">
                  <a:latin typeface="Times" pitchFamily="-103" charset="0"/>
                  <a:ea typeface="ＭＳ ゴシック" pitchFamily="-103" charset="-128"/>
                  <a:cs typeface="ＭＳ ゴシック" pitchFamily="-103" charset="-128"/>
                </a:endParaRPr>
              </a:p>
            </p:txBody>
          </p:sp>
        </p:grpSp>
        <p:grpSp>
          <p:nvGrpSpPr>
            <p:cNvPr id="20549" name="Group 97"/>
            <p:cNvGrpSpPr>
              <a:grpSpLocks/>
            </p:cNvGrpSpPr>
            <p:nvPr/>
          </p:nvGrpSpPr>
          <p:grpSpPr bwMode="auto">
            <a:xfrm>
              <a:off x="5687" y="2867"/>
              <a:ext cx="158" cy="246"/>
              <a:chOff x="1950" y="3237"/>
              <a:chExt cx="594" cy="922"/>
            </a:xfrm>
          </p:grpSpPr>
          <p:sp>
            <p:nvSpPr>
              <p:cNvPr id="20556" name="Oval 98"/>
              <p:cNvSpPr>
                <a:spLocks noChangeArrowheads="1"/>
              </p:cNvSpPr>
              <p:nvPr/>
            </p:nvSpPr>
            <p:spPr bwMode="auto">
              <a:xfrm>
                <a:off x="2205" y="3237"/>
                <a:ext cx="186" cy="186"/>
              </a:xfrm>
              <a:prstGeom prst="ellipse">
                <a:avLst/>
              </a:prstGeom>
              <a:solidFill>
                <a:srgbClr val="FFFF66"/>
              </a:solidFill>
              <a:ln w="9525">
                <a:noFill/>
                <a:round/>
                <a:headEnd/>
                <a:tailEnd/>
              </a:ln>
            </p:spPr>
            <p:txBody>
              <a:bodyPr wrap="none" anchor="ctr">
                <a:prstTxWarp prst="textNoShape">
                  <a:avLst/>
                </a:prstTxWarp>
              </a:bodyPr>
              <a:lstStyle/>
              <a:p>
                <a:endParaRPr lang="ja-JP" altLang="en-US"/>
              </a:p>
            </p:txBody>
          </p:sp>
          <p:sp>
            <p:nvSpPr>
              <p:cNvPr id="20557" name="AutoShape 99"/>
              <p:cNvSpPr>
                <a:spLocks noChangeArrowheads="1"/>
              </p:cNvSpPr>
              <p:nvPr/>
            </p:nvSpPr>
            <p:spPr bwMode="auto">
              <a:xfrm>
                <a:off x="2197" y="3448"/>
                <a:ext cx="202" cy="420"/>
              </a:xfrm>
              <a:prstGeom prst="roundRect">
                <a:avLst>
                  <a:gd name="adj" fmla="val 16667"/>
                </a:avLst>
              </a:prstGeom>
              <a:solidFill>
                <a:srgbClr val="FFFF66"/>
              </a:solidFill>
              <a:ln w="9525">
                <a:noFill/>
                <a:round/>
                <a:headEnd/>
                <a:tailEnd/>
              </a:ln>
            </p:spPr>
            <p:txBody>
              <a:bodyPr wrap="none" anchor="ctr">
                <a:prstTxWarp prst="textNoShape">
                  <a:avLst/>
                </a:prstTxWarp>
              </a:bodyPr>
              <a:lstStyle/>
              <a:p>
                <a:endParaRPr lang="ja-JP" altLang="en-US"/>
              </a:p>
            </p:txBody>
          </p:sp>
          <p:sp>
            <p:nvSpPr>
              <p:cNvPr id="20558" name="AutoShape 100"/>
              <p:cNvSpPr>
                <a:spLocks noChangeArrowheads="1"/>
              </p:cNvSpPr>
              <p:nvPr/>
            </p:nvSpPr>
            <p:spPr bwMode="auto">
              <a:xfrm rot="20196469" flipH="1">
                <a:off x="2399" y="3455"/>
                <a:ext cx="57" cy="316"/>
              </a:xfrm>
              <a:prstGeom prst="roundRect">
                <a:avLst>
                  <a:gd name="adj" fmla="val 16667"/>
                </a:avLst>
              </a:prstGeom>
              <a:solidFill>
                <a:srgbClr val="FFFF66"/>
              </a:solidFill>
              <a:ln w="9525">
                <a:noFill/>
                <a:round/>
                <a:headEnd/>
                <a:tailEnd/>
              </a:ln>
            </p:spPr>
            <p:txBody>
              <a:bodyPr wrap="none" anchor="ctr">
                <a:prstTxWarp prst="textNoShape">
                  <a:avLst/>
                </a:prstTxWarp>
              </a:bodyPr>
              <a:lstStyle/>
              <a:p>
                <a:pPr algn="ctr"/>
                <a:endParaRPr lang="ja-JP" altLang="en-US" sz="500">
                  <a:latin typeface="Times" pitchFamily="-103" charset="0"/>
                  <a:ea typeface="ＭＳ ゴシック" pitchFamily="-103" charset="-128"/>
                  <a:cs typeface="ＭＳ ゴシック" pitchFamily="-103" charset="-128"/>
                </a:endParaRPr>
              </a:p>
            </p:txBody>
          </p:sp>
          <p:grpSp>
            <p:nvGrpSpPr>
              <p:cNvPr id="20559" name="Group 101"/>
              <p:cNvGrpSpPr>
                <a:grpSpLocks/>
              </p:cNvGrpSpPr>
              <p:nvPr/>
            </p:nvGrpSpPr>
            <p:grpSpPr bwMode="auto">
              <a:xfrm>
                <a:off x="2156" y="3852"/>
                <a:ext cx="137" cy="307"/>
                <a:chOff x="1753" y="1956"/>
                <a:chExt cx="137" cy="307"/>
              </a:xfrm>
            </p:grpSpPr>
            <p:sp>
              <p:nvSpPr>
                <p:cNvPr id="20568" name="AutoShape 102"/>
                <p:cNvSpPr>
                  <a:spLocks noChangeArrowheads="1"/>
                </p:cNvSpPr>
                <p:nvPr/>
              </p:nvSpPr>
              <p:spPr bwMode="auto">
                <a:xfrm>
                  <a:off x="1818" y="1956"/>
                  <a:ext cx="65" cy="283"/>
                </a:xfrm>
                <a:prstGeom prst="roundRect">
                  <a:avLst>
                    <a:gd name="adj" fmla="val 16667"/>
                  </a:avLst>
                </a:prstGeom>
                <a:solidFill>
                  <a:srgbClr val="FFFF66"/>
                </a:solidFill>
                <a:ln w="9525">
                  <a:noFill/>
                  <a:round/>
                  <a:headEnd/>
                  <a:tailEnd/>
                </a:ln>
              </p:spPr>
              <p:txBody>
                <a:bodyPr wrap="none" anchor="ctr">
                  <a:prstTxWarp prst="textNoShape">
                    <a:avLst/>
                  </a:prstTxWarp>
                </a:bodyPr>
                <a:lstStyle/>
                <a:p>
                  <a:endParaRPr lang="ja-JP" altLang="en-US"/>
                </a:p>
              </p:txBody>
            </p:sp>
            <p:sp>
              <p:nvSpPr>
                <p:cNvPr id="20569" name="Oval 103"/>
                <p:cNvSpPr>
                  <a:spLocks noChangeArrowheads="1"/>
                </p:cNvSpPr>
                <p:nvPr/>
              </p:nvSpPr>
              <p:spPr bwMode="auto">
                <a:xfrm>
                  <a:off x="1753" y="2206"/>
                  <a:ext cx="137" cy="57"/>
                </a:xfrm>
                <a:prstGeom prst="ellipse">
                  <a:avLst/>
                </a:prstGeom>
                <a:solidFill>
                  <a:srgbClr val="FFFF66"/>
                </a:solidFill>
                <a:ln w="9525">
                  <a:noFill/>
                  <a:round/>
                  <a:headEnd/>
                  <a:tailEnd/>
                </a:ln>
              </p:spPr>
              <p:txBody>
                <a:bodyPr wrap="none" anchor="ctr">
                  <a:prstTxWarp prst="textNoShape">
                    <a:avLst/>
                  </a:prstTxWarp>
                </a:bodyPr>
                <a:lstStyle/>
                <a:p>
                  <a:endParaRPr lang="ja-JP" altLang="en-US"/>
                </a:p>
              </p:txBody>
            </p:sp>
          </p:grpSp>
          <p:grpSp>
            <p:nvGrpSpPr>
              <p:cNvPr id="20560" name="Group 104"/>
              <p:cNvGrpSpPr>
                <a:grpSpLocks/>
              </p:cNvGrpSpPr>
              <p:nvPr/>
            </p:nvGrpSpPr>
            <p:grpSpPr bwMode="auto">
              <a:xfrm flipH="1">
                <a:off x="2309" y="3852"/>
                <a:ext cx="137" cy="307"/>
                <a:chOff x="1753" y="1956"/>
                <a:chExt cx="137" cy="307"/>
              </a:xfrm>
            </p:grpSpPr>
            <p:sp>
              <p:nvSpPr>
                <p:cNvPr id="20566" name="AutoShape 105"/>
                <p:cNvSpPr>
                  <a:spLocks noChangeArrowheads="1"/>
                </p:cNvSpPr>
                <p:nvPr/>
              </p:nvSpPr>
              <p:spPr bwMode="auto">
                <a:xfrm>
                  <a:off x="1818" y="1956"/>
                  <a:ext cx="65" cy="283"/>
                </a:xfrm>
                <a:prstGeom prst="roundRect">
                  <a:avLst>
                    <a:gd name="adj" fmla="val 16667"/>
                  </a:avLst>
                </a:prstGeom>
                <a:solidFill>
                  <a:srgbClr val="FFFF66"/>
                </a:solidFill>
                <a:ln w="9525">
                  <a:noFill/>
                  <a:round/>
                  <a:headEnd/>
                  <a:tailEnd/>
                </a:ln>
              </p:spPr>
              <p:txBody>
                <a:bodyPr wrap="none" anchor="ctr">
                  <a:prstTxWarp prst="textNoShape">
                    <a:avLst/>
                  </a:prstTxWarp>
                </a:bodyPr>
                <a:lstStyle/>
                <a:p>
                  <a:endParaRPr lang="ja-JP" altLang="en-US"/>
                </a:p>
              </p:txBody>
            </p:sp>
            <p:sp>
              <p:nvSpPr>
                <p:cNvPr id="20567" name="Oval 106"/>
                <p:cNvSpPr>
                  <a:spLocks noChangeArrowheads="1"/>
                </p:cNvSpPr>
                <p:nvPr/>
              </p:nvSpPr>
              <p:spPr bwMode="auto">
                <a:xfrm>
                  <a:off x="1753" y="2206"/>
                  <a:ext cx="137" cy="57"/>
                </a:xfrm>
                <a:prstGeom prst="ellipse">
                  <a:avLst/>
                </a:prstGeom>
                <a:solidFill>
                  <a:srgbClr val="FFFF66"/>
                </a:solidFill>
                <a:ln w="9525">
                  <a:noFill/>
                  <a:round/>
                  <a:headEnd/>
                  <a:tailEnd/>
                </a:ln>
              </p:spPr>
              <p:txBody>
                <a:bodyPr wrap="none" anchor="ctr">
                  <a:prstTxWarp prst="textNoShape">
                    <a:avLst/>
                  </a:prstTxWarp>
                </a:bodyPr>
                <a:lstStyle/>
                <a:p>
                  <a:endParaRPr lang="ja-JP" altLang="en-US"/>
                </a:p>
              </p:txBody>
            </p:sp>
          </p:grpSp>
          <p:grpSp>
            <p:nvGrpSpPr>
              <p:cNvPr id="20561" name="Group 107"/>
              <p:cNvGrpSpPr>
                <a:grpSpLocks/>
              </p:cNvGrpSpPr>
              <p:nvPr/>
            </p:nvGrpSpPr>
            <p:grpSpPr bwMode="auto">
              <a:xfrm rot="7200000">
                <a:off x="2059" y="3148"/>
                <a:ext cx="138" cy="356"/>
                <a:chOff x="2403" y="1559"/>
                <a:chExt cx="138" cy="356"/>
              </a:xfrm>
            </p:grpSpPr>
            <p:sp>
              <p:nvSpPr>
                <p:cNvPr id="20564" name="AutoShape 108"/>
                <p:cNvSpPr>
                  <a:spLocks noChangeArrowheads="1"/>
                </p:cNvSpPr>
                <p:nvPr/>
              </p:nvSpPr>
              <p:spPr bwMode="auto">
                <a:xfrm rot="1403531">
                  <a:off x="2484" y="1559"/>
                  <a:ext cx="57" cy="316"/>
                </a:xfrm>
                <a:prstGeom prst="roundRect">
                  <a:avLst>
                    <a:gd name="adj" fmla="val 16667"/>
                  </a:avLst>
                </a:prstGeom>
                <a:solidFill>
                  <a:srgbClr val="FFFF66"/>
                </a:solidFill>
                <a:ln w="9525">
                  <a:noFill/>
                  <a:round/>
                  <a:headEnd/>
                  <a:tailEnd/>
                </a:ln>
              </p:spPr>
              <p:txBody>
                <a:bodyPr rot="10800000" wrap="none" anchor="ctr">
                  <a:prstTxWarp prst="textNoShape">
                    <a:avLst/>
                  </a:prstTxWarp>
                </a:bodyPr>
                <a:lstStyle/>
                <a:p>
                  <a:pPr algn="ctr"/>
                  <a:endParaRPr lang="ja-JP" altLang="en-US" sz="500">
                    <a:latin typeface="Times" pitchFamily="-103" charset="0"/>
                    <a:ea typeface="ＭＳ ゴシック" pitchFamily="-103" charset="-128"/>
                    <a:cs typeface="ＭＳ ゴシック" pitchFamily="-103" charset="-128"/>
                  </a:endParaRPr>
                </a:p>
              </p:txBody>
            </p:sp>
            <p:sp>
              <p:nvSpPr>
                <p:cNvPr id="20565" name="Oval 109"/>
                <p:cNvSpPr>
                  <a:spLocks noChangeArrowheads="1"/>
                </p:cNvSpPr>
                <p:nvPr/>
              </p:nvSpPr>
              <p:spPr bwMode="auto">
                <a:xfrm>
                  <a:off x="2403" y="1834"/>
                  <a:ext cx="81" cy="81"/>
                </a:xfrm>
                <a:prstGeom prst="ellipse">
                  <a:avLst/>
                </a:prstGeom>
                <a:solidFill>
                  <a:srgbClr val="FFFF66"/>
                </a:solidFill>
                <a:ln w="9525">
                  <a:noFill/>
                  <a:round/>
                  <a:headEnd/>
                  <a:tailEnd/>
                </a:ln>
              </p:spPr>
              <p:txBody>
                <a:bodyPr wrap="none" anchor="ctr">
                  <a:prstTxWarp prst="textNoShape">
                    <a:avLst/>
                  </a:prstTxWarp>
                </a:bodyPr>
                <a:lstStyle/>
                <a:p>
                  <a:endParaRPr lang="ja-JP" altLang="en-US"/>
                </a:p>
              </p:txBody>
            </p:sp>
          </p:grpSp>
          <p:sp>
            <p:nvSpPr>
              <p:cNvPr id="20562" name="Oval 110"/>
              <p:cNvSpPr>
                <a:spLocks noChangeArrowheads="1"/>
              </p:cNvSpPr>
              <p:nvPr/>
            </p:nvSpPr>
            <p:spPr bwMode="auto">
              <a:xfrm>
                <a:off x="2463" y="3730"/>
                <a:ext cx="81" cy="81"/>
              </a:xfrm>
              <a:prstGeom prst="ellipse">
                <a:avLst/>
              </a:prstGeom>
              <a:solidFill>
                <a:srgbClr val="FFFF66"/>
              </a:solidFill>
              <a:ln w="9525">
                <a:noFill/>
                <a:round/>
                <a:headEnd/>
                <a:tailEnd/>
              </a:ln>
            </p:spPr>
            <p:txBody>
              <a:bodyPr wrap="none" anchor="ctr">
                <a:prstTxWarp prst="textNoShape">
                  <a:avLst/>
                </a:prstTxWarp>
              </a:bodyPr>
              <a:lstStyle/>
              <a:p>
                <a:endParaRPr lang="ja-JP" altLang="en-US"/>
              </a:p>
            </p:txBody>
          </p:sp>
          <p:sp>
            <p:nvSpPr>
              <p:cNvPr id="20563" name="Rectangle 111"/>
              <p:cNvSpPr>
                <a:spLocks noChangeArrowheads="1"/>
              </p:cNvSpPr>
              <p:nvPr/>
            </p:nvSpPr>
            <p:spPr bwMode="auto">
              <a:xfrm>
                <a:off x="2273" y="3391"/>
                <a:ext cx="45" cy="90"/>
              </a:xfrm>
              <a:prstGeom prst="rect">
                <a:avLst/>
              </a:prstGeom>
              <a:solidFill>
                <a:srgbClr val="FFFF66"/>
              </a:solidFill>
              <a:ln w="9525">
                <a:noFill/>
                <a:miter lim="800000"/>
                <a:headEnd/>
                <a:tailEnd/>
              </a:ln>
            </p:spPr>
            <p:txBody>
              <a:bodyPr wrap="none" anchor="ctr">
                <a:prstTxWarp prst="textNoShape">
                  <a:avLst/>
                </a:prstTxWarp>
              </a:bodyPr>
              <a:lstStyle/>
              <a:p>
                <a:endParaRPr lang="ja-JP" altLang="en-US"/>
              </a:p>
            </p:txBody>
          </p:sp>
        </p:grpSp>
        <p:sp>
          <p:nvSpPr>
            <p:cNvPr id="20550" name="Rectangle 112"/>
            <p:cNvSpPr>
              <a:spLocks noChangeArrowheads="1"/>
            </p:cNvSpPr>
            <p:nvPr/>
          </p:nvSpPr>
          <p:spPr bwMode="auto">
            <a:xfrm>
              <a:off x="5081" y="3082"/>
              <a:ext cx="116" cy="145"/>
            </a:xfrm>
            <a:prstGeom prst="rect">
              <a:avLst/>
            </a:prstGeom>
            <a:noFill/>
            <a:ln w="9525">
              <a:noFill/>
              <a:miter lim="800000"/>
              <a:headEnd/>
              <a:tailEnd/>
            </a:ln>
          </p:spPr>
          <p:txBody>
            <a:bodyPr wrap="none">
              <a:prstTxWarp prst="textNoShape">
                <a:avLst/>
              </a:prstTxWarp>
              <a:spAutoFit/>
            </a:bodyPr>
            <a:lstStyle/>
            <a:p>
              <a:endParaRPr lang="ja-JP" altLang="en-US" sz="900" b="1">
                <a:solidFill>
                  <a:srgbClr val="FF0000"/>
                </a:solidFill>
              </a:endParaRPr>
            </a:p>
          </p:txBody>
        </p:sp>
        <p:sp>
          <p:nvSpPr>
            <p:cNvPr id="20551" name="Rectangle 113"/>
            <p:cNvSpPr>
              <a:spLocks noChangeArrowheads="1"/>
            </p:cNvSpPr>
            <p:nvPr/>
          </p:nvSpPr>
          <p:spPr bwMode="auto">
            <a:xfrm>
              <a:off x="5367" y="3081"/>
              <a:ext cx="116" cy="145"/>
            </a:xfrm>
            <a:prstGeom prst="rect">
              <a:avLst/>
            </a:prstGeom>
            <a:noFill/>
            <a:ln w="9525">
              <a:noFill/>
              <a:miter lim="800000"/>
              <a:headEnd/>
              <a:tailEnd/>
            </a:ln>
          </p:spPr>
          <p:txBody>
            <a:bodyPr wrap="none">
              <a:prstTxWarp prst="textNoShape">
                <a:avLst/>
              </a:prstTxWarp>
              <a:spAutoFit/>
            </a:bodyPr>
            <a:lstStyle/>
            <a:p>
              <a:endParaRPr lang="ja-JP" altLang="en-US" sz="900">
                <a:solidFill>
                  <a:schemeClr val="accent2"/>
                </a:solidFill>
              </a:endParaRPr>
            </a:p>
          </p:txBody>
        </p:sp>
        <p:sp>
          <p:nvSpPr>
            <p:cNvPr id="20552" name="Rectangle 114"/>
            <p:cNvSpPr>
              <a:spLocks noChangeArrowheads="1"/>
            </p:cNvSpPr>
            <p:nvPr/>
          </p:nvSpPr>
          <p:spPr bwMode="auto">
            <a:xfrm>
              <a:off x="5620" y="3081"/>
              <a:ext cx="116" cy="116"/>
            </a:xfrm>
            <a:prstGeom prst="rect">
              <a:avLst/>
            </a:prstGeom>
            <a:noFill/>
            <a:ln w="9525">
              <a:noFill/>
              <a:miter lim="800000"/>
              <a:headEnd/>
              <a:tailEnd/>
            </a:ln>
          </p:spPr>
          <p:txBody>
            <a:bodyPr wrap="none">
              <a:prstTxWarp prst="textNoShape">
                <a:avLst/>
              </a:prstTxWarp>
              <a:spAutoFit/>
            </a:bodyPr>
            <a:lstStyle/>
            <a:p>
              <a:endParaRPr lang="ja-JP" altLang="en-US" sz="600">
                <a:solidFill>
                  <a:srgbClr val="FFFF66"/>
                </a:solidFill>
              </a:endParaRPr>
            </a:p>
          </p:txBody>
        </p:sp>
        <p:sp>
          <p:nvSpPr>
            <p:cNvPr id="20553" name="AutoShape 115"/>
            <p:cNvSpPr>
              <a:spLocks noChangeArrowheads="1"/>
            </p:cNvSpPr>
            <p:nvPr/>
          </p:nvSpPr>
          <p:spPr bwMode="auto">
            <a:xfrm>
              <a:off x="5059" y="2823"/>
              <a:ext cx="577" cy="349"/>
            </a:xfrm>
            <a:prstGeom prst="roundRect">
              <a:avLst>
                <a:gd name="adj" fmla="val 9361"/>
              </a:avLst>
            </a:prstGeom>
            <a:noFill/>
            <a:ln w="28575">
              <a:solidFill>
                <a:srgbClr val="FF0000"/>
              </a:solidFill>
              <a:prstDash val="sysDot"/>
              <a:round/>
              <a:headEnd/>
              <a:tailEnd/>
            </a:ln>
          </p:spPr>
          <p:txBody>
            <a:bodyPr wrap="none" anchor="ctr">
              <a:prstTxWarp prst="textNoShape">
                <a:avLst/>
              </a:prstTxWarp>
            </a:bodyPr>
            <a:lstStyle/>
            <a:p>
              <a:endParaRPr lang="ja-JP" altLang="en-US"/>
            </a:p>
          </p:txBody>
        </p:sp>
        <p:sp>
          <p:nvSpPr>
            <p:cNvPr id="20554" name="AutoShape 116"/>
            <p:cNvSpPr>
              <a:spLocks noChangeArrowheads="1"/>
            </p:cNvSpPr>
            <p:nvPr/>
          </p:nvSpPr>
          <p:spPr bwMode="auto">
            <a:xfrm>
              <a:off x="5398" y="2846"/>
              <a:ext cx="526" cy="341"/>
            </a:xfrm>
            <a:prstGeom prst="roundRect">
              <a:avLst>
                <a:gd name="adj" fmla="val 9361"/>
              </a:avLst>
            </a:prstGeom>
            <a:noFill/>
            <a:ln w="28575">
              <a:solidFill>
                <a:schemeClr val="accent2"/>
              </a:solidFill>
              <a:prstDash val="sysDot"/>
              <a:round/>
              <a:headEnd/>
              <a:tailEnd/>
            </a:ln>
          </p:spPr>
          <p:txBody>
            <a:bodyPr wrap="none" anchor="ctr">
              <a:prstTxWarp prst="textNoShape">
                <a:avLst/>
              </a:prstTxWarp>
            </a:bodyPr>
            <a:lstStyle/>
            <a:p>
              <a:endParaRPr lang="ja-JP" altLang="en-US"/>
            </a:p>
          </p:txBody>
        </p:sp>
        <p:sp>
          <p:nvSpPr>
            <p:cNvPr id="20555" name="AutoShape 117"/>
            <p:cNvSpPr>
              <a:spLocks noChangeArrowheads="1"/>
            </p:cNvSpPr>
            <p:nvPr/>
          </p:nvSpPr>
          <p:spPr bwMode="auto">
            <a:xfrm>
              <a:off x="5004" y="2776"/>
              <a:ext cx="982" cy="407"/>
            </a:xfrm>
            <a:prstGeom prst="roundRect">
              <a:avLst>
                <a:gd name="adj" fmla="val 9361"/>
              </a:avLst>
            </a:prstGeom>
            <a:noFill/>
            <a:ln w="28575">
              <a:solidFill>
                <a:srgbClr val="FFFF66"/>
              </a:solidFill>
              <a:prstDash val="sysDot"/>
              <a:round/>
              <a:headEnd/>
              <a:tailEnd/>
            </a:ln>
          </p:spPr>
          <p:txBody>
            <a:bodyPr wrap="none" anchor="ctr">
              <a:prstTxWarp prst="textNoShape">
                <a:avLst/>
              </a:prstTxWarp>
            </a:bodyPr>
            <a:lstStyle/>
            <a:p>
              <a:endParaRPr lang="ja-JP" altLang="en-US"/>
            </a:p>
          </p:txBody>
        </p:sp>
      </p:grpSp>
      <p:sp>
        <p:nvSpPr>
          <p:cNvPr id="20488" name="Rectangle 118"/>
          <p:cNvSpPr>
            <a:spLocks noChangeArrowheads="1"/>
          </p:cNvSpPr>
          <p:nvPr/>
        </p:nvSpPr>
        <p:spPr bwMode="auto">
          <a:xfrm>
            <a:off x="2616200" y="4662488"/>
            <a:ext cx="5384800" cy="792162"/>
          </a:xfrm>
          <a:prstGeom prst="rect">
            <a:avLst/>
          </a:prstGeom>
          <a:noFill/>
          <a:ln w="9525">
            <a:noFill/>
            <a:miter lim="800000"/>
            <a:headEnd/>
            <a:tailEnd/>
          </a:ln>
        </p:spPr>
        <p:txBody>
          <a:bodyPr>
            <a:prstTxWarp prst="textNoShape">
              <a:avLst/>
            </a:prstTxWarp>
            <a:spAutoFit/>
          </a:bodyPr>
          <a:lstStyle/>
          <a:p>
            <a:pPr>
              <a:lnSpc>
                <a:spcPct val="120000"/>
              </a:lnSpc>
              <a:spcBef>
                <a:spcPct val="50000"/>
              </a:spcBef>
            </a:pPr>
            <a:r>
              <a:rPr lang="ja-JP" altLang="en-US"/>
              <a:t>・</a:t>
            </a:r>
            <a:r>
              <a:rPr lang="ja-JP" altLang="en-US">
                <a:latin typeface="ヒラギノ角ゴ Pro W6" pitchFamily="-103" charset="-128"/>
                <a:ea typeface="ヒラギノ角ゴ Pro W6" pitchFamily="-103" charset="-128"/>
                <a:cs typeface="ヒラギノ角ゴ Pro W6" pitchFamily="-103" charset="-128"/>
              </a:rPr>
              <a:t>予算実績管理システム</a:t>
            </a:r>
            <a:r>
              <a:rPr lang="en-US" altLang="ja-JP">
                <a:latin typeface="ヒラギノ角ゴ Pro W6" pitchFamily="-103" charset="-128"/>
                <a:ea typeface="ヒラギノ角ゴ Pro W6" pitchFamily="-103" charset="-128"/>
                <a:cs typeface="ヒラギノ角ゴ Pro W6" pitchFamily="-103" charset="-128"/>
              </a:rPr>
              <a:t>	mLog</a:t>
            </a:r>
            <a:r>
              <a:rPr lang="ja-JP" altLang="en-US">
                <a:latin typeface="ヒラギノ角ゴ Pro W6" pitchFamily="-103" charset="-128"/>
                <a:ea typeface="ヒラギノ角ゴ Pro W6" pitchFamily="-103" charset="-128"/>
                <a:cs typeface="ヒラギノ角ゴ Pro W6" pitchFamily="-103" charset="-128"/>
              </a:rPr>
              <a:t>の開発</a:t>
            </a:r>
            <a:endParaRPr lang="en-US" altLang="ja-JP">
              <a:latin typeface="ヒラギノ角ゴ Pro W6" pitchFamily="-103" charset="-128"/>
              <a:ea typeface="ヒラギノ角ゴ Pro W6" pitchFamily="-103" charset="-128"/>
              <a:cs typeface="ヒラギノ角ゴ Pro W6" pitchFamily="-103" charset="-128"/>
            </a:endParaRPr>
          </a:p>
          <a:p>
            <a:pPr>
              <a:lnSpc>
                <a:spcPct val="120000"/>
              </a:lnSpc>
              <a:spcBef>
                <a:spcPct val="50000"/>
              </a:spcBef>
            </a:pPr>
            <a:r>
              <a:rPr lang="ja-JP" altLang="en-US">
                <a:latin typeface="ヒラギノ角ゴ Pro W6" pitchFamily="-103" charset="-128"/>
                <a:ea typeface="ヒラギノ角ゴ Pro W6" pitchFamily="-103" charset="-128"/>
                <a:cs typeface="ヒラギノ角ゴ Pro W6" pitchFamily="-103" charset="-128"/>
              </a:rPr>
              <a:t>　　</a:t>
            </a:r>
            <a:r>
              <a:rPr lang="en-US" altLang="ja-JP">
                <a:latin typeface="ヒラギノ角ゴ Pro W6" pitchFamily="-103" charset="-128"/>
                <a:ea typeface="ヒラギノ角ゴ Pro W6" pitchFamily="-103" charset="-128"/>
                <a:cs typeface="ヒラギノ角ゴ Pro W6" pitchFamily="-103" charset="-128"/>
              </a:rPr>
              <a:t>JSOX</a:t>
            </a:r>
            <a:r>
              <a:rPr lang="ja-JP" altLang="en-US">
                <a:latin typeface="ヒラギノ角ゴ Pro W6" pitchFamily="-103" charset="-128"/>
                <a:ea typeface="ヒラギノ角ゴ Pro W6" pitchFamily="-103" charset="-128"/>
                <a:cs typeface="ヒラギノ角ゴ Pro W6" pitchFamily="-103" charset="-128"/>
              </a:rPr>
              <a:t>対応に向けた発注業務文書の管理とその実態の記述様式の開発</a:t>
            </a:r>
            <a:r>
              <a:rPr lang="en-US" altLang="ja-JP">
                <a:latin typeface="ヒラギノ角ゴ Pro W6" pitchFamily="-103" charset="-128"/>
                <a:ea typeface="ヒラギノ角ゴ Pro W6" pitchFamily="-103" charset="-128"/>
                <a:cs typeface="ヒラギノ角ゴ Pro W6" pitchFamily="-103" charset="-128"/>
              </a:rPr>
              <a:t>=</a:t>
            </a:r>
            <a:r>
              <a:rPr lang="ja-JP" altLang="en-US">
                <a:latin typeface="ヒラギノ角ゴ Pro W6" pitchFamily="-103" charset="-128"/>
                <a:ea typeface="ヒラギノ角ゴ Pro W6" pitchFamily="-103" charset="-128"/>
                <a:cs typeface="ヒラギノ角ゴ Pro W6" pitchFamily="-103" charset="-128"/>
              </a:rPr>
              <a:t>「業務日誌」</a:t>
            </a:r>
            <a:endParaRPr lang="en-US" altLang="ja-JP">
              <a:latin typeface="ヒラギノ角ゴ Pro W6" pitchFamily="-103" charset="-128"/>
              <a:ea typeface="ヒラギノ角ゴ Pro W6" pitchFamily="-103" charset="-128"/>
              <a:cs typeface="ヒラギノ角ゴ Pro W6" pitchFamily="-103" charset="-128"/>
            </a:endParaRPr>
          </a:p>
          <a:p>
            <a:pPr>
              <a:lnSpc>
                <a:spcPct val="120000"/>
              </a:lnSpc>
              <a:spcBef>
                <a:spcPct val="50000"/>
              </a:spcBef>
            </a:pPr>
            <a:r>
              <a:rPr lang="ja-JP" altLang="en-US"/>
              <a:t>　　</a:t>
            </a:r>
          </a:p>
        </p:txBody>
      </p:sp>
      <p:sp>
        <p:nvSpPr>
          <p:cNvPr id="20489" name="Text Box 119"/>
          <p:cNvSpPr txBox="1">
            <a:spLocks noChangeArrowheads="1"/>
          </p:cNvSpPr>
          <p:nvPr/>
        </p:nvSpPr>
        <p:spPr bwMode="auto">
          <a:xfrm>
            <a:off x="4953000" y="720725"/>
            <a:ext cx="4160838" cy="274638"/>
          </a:xfrm>
          <a:prstGeom prst="rect">
            <a:avLst/>
          </a:prstGeom>
          <a:noFill/>
          <a:ln w="9525">
            <a:noFill/>
            <a:miter lim="800000"/>
            <a:headEnd/>
            <a:tailEnd/>
          </a:ln>
        </p:spPr>
        <p:txBody>
          <a:bodyPr wrap="none">
            <a:prstTxWarp prst="textNoShape">
              <a:avLst/>
            </a:prstTxWarp>
            <a:spAutoFit/>
          </a:bodyPr>
          <a:lstStyle/>
          <a:p>
            <a:r>
              <a:rPr lang="ja-JP" altLang="en-US" sz="1200">
                <a:latin typeface="ヒラギノ角ゴ Pro W6" pitchFamily="-103" charset="-128"/>
                <a:ea typeface="ヒラギノ角ゴ Pro W6" pitchFamily="-103" charset="-128"/>
                <a:cs typeface="ヒラギノ角ゴ Pro W6" pitchFamily="-103" charset="-128"/>
              </a:rPr>
              <a:t>業務モデルの構造化を開発</a:t>
            </a:r>
            <a:r>
              <a:rPr lang="en-US" altLang="ja-JP" sz="1200">
                <a:latin typeface="ヒラギノ角ゴ Pro W6" pitchFamily="-103" charset="-128"/>
                <a:ea typeface="ヒラギノ角ゴ Pro W6" pitchFamily="-103" charset="-128"/>
                <a:cs typeface="ヒラギノ角ゴ Pro W6" pitchFamily="-103" charset="-128"/>
              </a:rPr>
              <a:t>=PMT</a:t>
            </a:r>
            <a:r>
              <a:rPr lang="ja-JP" altLang="en-US" sz="1200">
                <a:latin typeface="ヒラギノ角ゴ Pro W6" pitchFamily="-103" charset="-128"/>
                <a:ea typeface="ヒラギノ角ゴ Pro W6" pitchFamily="-103" charset="-128"/>
                <a:cs typeface="ヒラギノ角ゴ Pro W6" pitchFamily="-103" charset="-128"/>
              </a:rPr>
              <a:t>モデルとワークスペース</a:t>
            </a:r>
            <a:endParaRPr lang="ja-JP" altLang="en-US"/>
          </a:p>
        </p:txBody>
      </p:sp>
      <p:pic>
        <p:nvPicPr>
          <p:cNvPr id="20490" name="Picture 120" descr="プロジェクト画面"/>
          <p:cNvPicPr>
            <a:picLocks noChangeAspect="1" noChangeArrowheads="1"/>
          </p:cNvPicPr>
          <p:nvPr/>
        </p:nvPicPr>
        <p:blipFill>
          <a:blip r:embed="rId3"/>
          <a:srcRect/>
          <a:stretch>
            <a:fillRect/>
          </a:stretch>
        </p:blipFill>
        <p:spPr bwMode="auto">
          <a:xfrm>
            <a:off x="1044575" y="2108200"/>
            <a:ext cx="2978150" cy="2381250"/>
          </a:xfrm>
          <a:prstGeom prst="rect">
            <a:avLst/>
          </a:prstGeom>
          <a:noFill/>
          <a:ln w="9525">
            <a:solidFill>
              <a:schemeClr val="accent2"/>
            </a:solidFill>
            <a:miter lim="800000"/>
            <a:headEnd/>
            <a:tailEnd/>
          </a:ln>
        </p:spPr>
      </p:pic>
      <p:sp>
        <p:nvSpPr>
          <p:cNvPr id="20491" name="Rectangle 121"/>
          <p:cNvSpPr>
            <a:spLocks noChangeArrowheads="1"/>
          </p:cNvSpPr>
          <p:nvPr/>
        </p:nvSpPr>
        <p:spPr bwMode="auto">
          <a:xfrm>
            <a:off x="2478674" y="5840413"/>
            <a:ext cx="5262979" cy="461665"/>
          </a:xfrm>
          <a:prstGeom prst="rect">
            <a:avLst/>
          </a:prstGeom>
          <a:noFill/>
          <a:ln w="9525">
            <a:noFill/>
            <a:miter lim="800000"/>
            <a:headEnd/>
            <a:tailEnd/>
          </a:ln>
        </p:spPr>
        <p:txBody>
          <a:bodyPr wrap="none">
            <a:prstTxWarp prst="textNoShape">
              <a:avLst/>
            </a:prstTxWarp>
            <a:spAutoFit/>
          </a:bodyPr>
          <a:lstStyle/>
          <a:p>
            <a:pPr algn="just"/>
            <a:r>
              <a:rPr lang="ja-JP" altLang="en-US" sz="1200" dirty="0">
                <a:latin typeface="ヒラギノ角ゴ Pro W6" pitchFamily="-103" charset="-128"/>
                <a:ea typeface="ヒラギノ角ゴ Pro W6" pitchFamily="-103" charset="-128"/>
                <a:cs typeface="ヒラギノ角ゴ Pro W6" pitchFamily="-103" charset="-128"/>
              </a:rPr>
              <a:t>開発業務の内部統制という新たな課題に</a:t>
            </a:r>
            <a:r>
              <a:rPr lang="ja-JP" altLang="en-US" sz="1200" dirty="0" smtClean="0">
                <a:latin typeface="ヒラギノ角ゴ Pro W6" pitchFamily="-103" charset="-128"/>
                <a:ea typeface="ヒラギノ角ゴ Pro W6" pitchFamily="-103" charset="-128"/>
                <a:cs typeface="ヒラギノ角ゴ Pro W6" pitchFamily="-103" charset="-128"/>
              </a:rPr>
              <a:t>直面管理</a:t>
            </a:r>
            <a:r>
              <a:rPr lang="ja-JP" altLang="en-US" sz="1200" dirty="0">
                <a:latin typeface="ヒラギノ角ゴ Pro W6" pitchFamily="-103" charset="-128"/>
                <a:ea typeface="ヒラギノ角ゴ Pro W6" pitchFamily="-103" charset="-128"/>
                <a:cs typeface="ヒラギノ角ゴ Pro W6" pitchFamily="-103" charset="-128"/>
              </a:rPr>
              <a:t>要件を都度考案しつつ</a:t>
            </a:r>
            <a:r>
              <a:rPr lang="ja-JP" altLang="en-US" sz="1200" dirty="0" smtClean="0">
                <a:latin typeface="ヒラギノ角ゴ Pro W6" pitchFamily="-103" charset="-128"/>
                <a:ea typeface="ヒラギノ角ゴ Pro W6" pitchFamily="-103" charset="-128"/>
                <a:cs typeface="ヒラギノ角ゴ Pro W6" pitchFamily="-103" charset="-128"/>
              </a:rPr>
              <a:t>、</a:t>
            </a:r>
            <a:endParaRPr lang="en-US" altLang="ja-JP" sz="1200" dirty="0" smtClean="0">
              <a:latin typeface="ヒラギノ角ゴ Pro W6" pitchFamily="-103" charset="-128"/>
              <a:ea typeface="ヒラギノ角ゴ Pro W6" pitchFamily="-103" charset="-128"/>
              <a:cs typeface="ヒラギノ角ゴ Pro W6" pitchFamily="-103" charset="-128"/>
            </a:endParaRPr>
          </a:p>
          <a:p>
            <a:pPr algn="just"/>
            <a:r>
              <a:rPr lang="ja-JP" altLang="en-US" sz="1200" dirty="0" smtClean="0">
                <a:latin typeface="ヒラギノ角ゴ Pro W6" pitchFamily="-103" charset="-128"/>
                <a:ea typeface="ヒラギノ角ゴ Pro W6" pitchFamily="-103" charset="-128"/>
                <a:cs typeface="ヒラギノ角ゴ Pro W6" pitchFamily="-103" charset="-128"/>
              </a:rPr>
              <a:t>開発</a:t>
            </a:r>
            <a:r>
              <a:rPr lang="ja-JP" altLang="en-US" sz="1200" dirty="0">
                <a:latin typeface="ヒラギノ角ゴ Pro W6" pitchFamily="-103" charset="-128"/>
                <a:ea typeface="ヒラギノ角ゴ Pro W6" pitchFamily="-103" charset="-128"/>
                <a:cs typeface="ヒラギノ角ゴ Pro W6" pitchFamily="-103" charset="-128"/>
              </a:rPr>
              <a:t>を継続し</a:t>
            </a:r>
            <a:r>
              <a:rPr lang="ja-JP" altLang="en-US" sz="1200" dirty="0" smtClean="0">
                <a:latin typeface="ヒラギノ角ゴ Pro W6" pitchFamily="-103" charset="-128"/>
                <a:ea typeface="ヒラギノ角ゴ Pro W6" pitchFamily="-103" charset="-128"/>
                <a:cs typeface="ヒラギノ角ゴ Pro W6" pitchFamily="-103" charset="-128"/>
              </a:rPr>
              <a:t>、フィットアンドギャップ</a:t>
            </a:r>
            <a:r>
              <a:rPr lang="ja-JP" altLang="en-US" sz="1200" dirty="0">
                <a:latin typeface="ヒラギノ角ゴ Pro W6" pitchFamily="-103" charset="-128"/>
                <a:ea typeface="ヒラギノ角ゴ Pro W6" pitchFamily="-103" charset="-128"/>
                <a:cs typeface="ヒラギノ角ゴ Pro W6" pitchFamily="-103" charset="-128"/>
              </a:rPr>
              <a:t>を運用フェーズで行っている</a:t>
            </a:r>
          </a:p>
        </p:txBody>
      </p:sp>
      <p:sp>
        <p:nvSpPr>
          <p:cNvPr id="20492" name="AutoShape 122"/>
          <p:cNvSpPr>
            <a:spLocks noChangeArrowheads="1"/>
          </p:cNvSpPr>
          <p:nvPr/>
        </p:nvSpPr>
        <p:spPr bwMode="auto">
          <a:xfrm>
            <a:off x="4089400" y="5308600"/>
            <a:ext cx="1895475" cy="398463"/>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ja-JP"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6083300" y="650875"/>
            <a:ext cx="355600" cy="599440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22531" name="Rectangle 4"/>
          <p:cNvSpPr>
            <a:spLocks noChangeArrowheads="1"/>
          </p:cNvSpPr>
          <p:nvPr/>
        </p:nvSpPr>
        <p:spPr bwMode="auto">
          <a:xfrm>
            <a:off x="677863" y="271463"/>
            <a:ext cx="184150" cy="274637"/>
          </a:xfrm>
          <a:prstGeom prst="rect">
            <a:avLst/>
          </a:prstGeom>
          <a:noFill/>
          <a:ln w="9525">
            <a:noFill/>
            <a:miter lim="800000"/>
            <a:headEnd/>
            <a:tailEnd/>
          </a:ln>
        </p:spPr>
        <p:txBody>
          <a:bodyPr wrap="none">
            <a:prstTxWarp prst="textNoShape">
              <a:avLst/>
            </a:prstTxWarp>
            <a:spAutoFit/>
          </a:bodyPr>
          <a:lstStyle/>
          <a:p>
            <a:endParaRPr lang="ja-JP" altLang="en-US" sz="1200">
              <a:solidFill>
                <a:schemeClr val="bg1"/>
              </a:solidFill>
            </a:endParaRPr>
          </a:p>
        </p:txBody>
      </p:sp>
      <p:sp>
        <p:nvSpPr>
          <p:cNvPr id="22532" name="Rectangle 5"/>
          <p:cNvSpPr>
            <a:spLocks noChangeArrowheads="1"/>
          </p:cNvSpPr>
          <p:nvPr/>
        </p:nvSpPr>
        <p:spPr bwMode="auto">
          <a:xfrm>
            <a:off x="677863" y="271463"/>
            <a:ext cx="1450975" cy="276225"/>
          </a:xfrm>
          <a:prstGeom prst="rect">
            <a:avLst/>
          </a:prstGeom>
          <a:noFill/>
          <a:ln w="9525">
            <a:noFill/>
            <a:miter lim="800000"/>
            <a:headEnd/>
            <a:tailEnd/>
          </a:ln>
        </p:spPr>
        <p:txBody>
          <a:bodyPr wrap="none">
            <a:prstTxWarp prst="textNoShape">
              <a:avLst/>
            </a:prstTxWarp>
            <a:spAutoFit/>
          </a:bodyPr>
          <a:lstStyle/>
          <a:p>
            <a:r>
              <a:rPr lang="en-US" altLang="ja-JP" sz="1200">
                <a:solidFill>
                  <a:schemeClr val="bg1"/>
                </a:solidFill>
              </a:rPr>
              <a:t>PMT</a:t>
            </a:r>
            <a:r>
              <a:rPr lang="ja-JP" altLang="en-US" sz="1200">
                <a:solidFill>
                  <a:schemeClr val="bg1"/>
                </a:solidFill>
              </a:rPr>
              <a:t>のコンセプト</a:t>
            </a:r>
          </a:p>
        </p:txBody>
      </p:sp>
      <p:sp>
        <p:nvSpPr>
          <p:cNvPr id="22533" name="Text Box 6"/>
          <p:cNvSpPr txBox="1">
            <a:spLocks noChangeArrowheads="1"/>
          </p:cNvSpPr>
          <p:nvPr/>
        </p:nvSpPr>
        <p:spPr bwMode="auto">
          <a:xfrm>
            <a:off x="357188" y="4443413"/>
            <a:ext cx="3506787" cy="365125"/>
          </a:xfrm>
          <a:prstGeom prst="rect">
            <a:avLst/>
          </a:prstGeom>
          <a:noFill/>
          <a:ln w="9525">
            <a:noFill/>
            <a:miter lim="800000"/>
            <a:headEnd/>
            <a:tailEnd/>
          </a:ln>
        </p:spPr>
        <p:txBody>
          <a:bodyPr>
            <a:prstTxWarp prst="textNoShape">
              <a:avLst/>
            </a:prstTxWarp>
            <a:spAutoFit/>
          </a:bodyPr>
          <a:lstStyle/>
          <a:p>
            <a:r>
              <a:rPr lang="en-US" altLang="ja-JP" sz="900" b="1"/>
              <a:t>↑</a:t>
            </a:r>
            <a:r>
              <a:rPr lang="ja-JP" altLang="en-US" sz="900" b="1"/>
              <a:t>業務モデルの構造化、</a:t>
            </a:r>
            <a:r>
              <a:rPr lang="en-US" altLang="ja-JP" sz="900" b="1"/>
              <a:t>PMT</a:t>
            </a:r>
            <a:r>
              <a:rPr lang="ja-JP" altLang="en-US" sz="900" b="1"/>
              <a:t>によるモデルの階層化とワークスペースへの展開</a:t>
            </a:r>
          </a:p>
        </p:txBody>
      </p:sp>
      <p:sp>
        <p:nvSpPr>
          <p:cNvPr id="22534" name="Text Box 113"/>
          <p:cNvSpPr txBox="1">
            <a:spLocks noChangeArrowheads="1"/>
          </p:cNvSpPr>
          <p:nvPr/>
        </p:nvSpPr>
        <p:spPr bwMode="auto">
          <a:xfrm>
            <a:off x="508000" y="1185863"/>
            <a:ext cx="4160838" cy="274637"/>
          </a:xfrm>
          <a:prstGeom prst="rect">
            <a:avLst/>
          </a:prstGeom>
          <a:noFill/>
          <a:ln w="9525">
            <a:noFill/>
            <a:miter lim="800000"/>
            <a:headEnd/>
            <a:tailEnd/>
          </a:ln>
        </p:spPr>
        <p:txBody>
          <a:bodyPr wrap="none">
            <a:prstTxWarp prst="textNoShape">
              <a:avLst/>
            </a:prstTxWarp>
            <a:spAutoFit/>
          </a:bodyPr>
          <a:lstStyle/>
          <a:p>
            <a:r>
              <a:rPr lang="ja-JP" altLang="en-US" sz="1200">
                <a:latin typeface="ヒラギノ角ゴ Pro W6" pitchFamily="-103" charset="-128"/>
                <a:ea typeface="ヒラギノ角ゴ Pro W6" pitchFamily="-103" charset="-128"/>
                <a:cs typeface="ヒラギノ角ゴ Pro W6" pitchFamily="-103" charset="-128"/>
              </a:rPr>
              <a:t>業務モデルの構造化を開発</a:t>
            </a:r>
            <a:r>
              <a:rPr lang="en-US" altLang="ja-JP" sz="1200">
                <a:latin typeface="ヒラギノ角ゴ Pro W6" pitchFamily="-103" charset="-128"/>
                <a:ea typeface="ヒラギノ角ゴ Pro W6" pitchFamily="-103" charset="-128"/>
                <a:cs typeface="ヒラギノ角ゴ Pro W6" pitchFamily="-103" charset="-128"/>
              </a:rPr>
              <a:t>=PMT</a:t>
            </a:r>
            <a:r>
              <a:rPr lang="ja-JP" altLang="en-US" sz="1200">
                <a:latin typeface="ヒラギノ角ゴ Pro W6" pitchFamily="-103" charset="-128"/>
                <a:ea typeface="ヒラギノ角ゴ Pro W6" pitchFamily="-103" charset="-128"/>
                <a:cs typeface="ヒラギノ角ゴ Pro W6" pitchFamily="-103" charset="-128"/>
              </a:rPr>
              <a:t>モデルとワークスペース</a:t>
            </a:r>
            <a:endParaRPr lang="ja-JP" altLang="en-US"/>
          </a:p>
        </p:txBody>
      </p:sp>
      <p:sp>
        <p:nvSpPr>
          <p:cNvPr id="22535" name="Rectangle 118"/>
          <p:cNvSpPr>
            <a:spLocks noChangeArrowheads="1"/>
          </p:cNvSpPr>
          <p:nvPr/>
        </p:nvSpPr>
        <p:spPr bwMode="auto">
          <a:xfrm flipH="1">
            <a:off x="4211638" y="1955800"/>
            <a:ext cx="1208087" cy="2446338"/>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endParaRPr lang="ja-JP" altLang="en-US"/>
          </a:p>
        </p:txBody>
      </p:sp>
      <p:sp>
        <p:nvSpPr>
          <p:cNvPr id="22536" name="Rectangle 119"/>
          <p:cNvSpPr>
            <a:spLocks noChangeArrowheads="1"/>
          </p:cNvSpPr>
          <p:nvPr/>
        </p:nvSpPr>
        <p:spPr bwMode="auto">
          <a:xfrm>
            <a:off x="728663" y="2044700"/>
            <a:ext cx="3375025" cy="1893888"/>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endParaRPr lang="ja-JP" altLang="en-US"/>
          </a:p>
        </p:txBody>
      </p:sp>
      <p:sp>
        <p:nvSpPr>
          <p:cNvPr id="22537" name="AutoShape 120"/>
          <p:cNvSpPr>
            <a:spLocks noChangeArrowheads="1"/>
          </p:cNvSpPr>
          <p:nvPr/>
        </p:nvSpPr>
        <p:spPr bwMode="auto">
          <a:xfrm>
            <a:off x="2212975" y="2192338"/>
            <a:ext cx="525463" cy="644525"/>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ja-JP" altLang="en-US" sz="900"/>
              <a:t>ミッション</a:t>
            </a:r>
            <a:endParaRPr lang="en-US" altLang="ja-JP" sz="900"/>
          </a:p>
          <a:p>
            <a:pPr algn="ctr"/>
            <a:endParaRPr lang="en-US" altLang="ja-JP" sz="900"/>
          </a:p>
          <a:p>
            <a:pPr algn="ctr"/>
            <a:endParaRPr lang="en-US" altLang="ja-JP" sz="900"/>
          </a:p>
          <a:p>
            <a:pPr algn="ctr"/>
            <a:endParaRPr lang="en-US" altLang="ja-JP" sz="900"/>
          </a:p>
          <a:p>
            <a:pPr algn="ctr"/>
            <a:endParaRPr lang="ja-JP" altLang="en-US" sz="900"/>
          </a:p>
        </p:txBody>
      </p:sp>
      <p:sp>
        <p:nvSpPr>
          <p:cNvPr id="22538" name="AutoShape 121"/>
          <p:cNvSpPr>
            <a:spLocks noChangeArrowheads="1"/>
          </p:cNvSpPr>
          <p:nvPr/>
        </p:nvSpPr>
        <p:spPr bwMode="auto">
          <a:xfrm>
            <a:off x="1525588" y="3216275"/>
            <a:ext cx="523875" cy="241300"/>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ja-JP" altLang="en-US" sz="900"/>
              <a:t>タスク</a:t>
            </a:r>
          </a:p>
        </p:txBody>
      </p:sp>
      <p:sp>
        <p:nvSpPr>
          <p:cNvPr id="22539" name="AutoShape 122"/>
          <p:cNvSpPr>
            <a:spLocks noChangeArrowheads="1"/>
          </p:cNvSpPr>
          <p:nvPr/>
        </p:nvSpPr>
        <p:spPr bwMode="auto">
          <a:xfrm>
            <a:off x="2286000" y="3206750"/>
            <a:ext cx="525463" cy="241300"/>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ja-JP" altLang="en-US" sz="900"/>
              <a:t>タスク</a:t>
            </a:r>
          </a:p>
        </p:txBody>
      </p:sp>
      <p:sp>
        <p:nvSpPr>
          <p:cNvPr id="22540" name="AutoShape 123"/>
          <p:cNvSpPr>
            <a:spLocks noChangeArrowheads="1"/>
          </p:cNvSpPr>
          <p:nvPr/>
        </p:nvSpPr>
        <p:spPr bwMode="auto">
          <a:xfrm>
            <a:off x="3017838" y="3192463"/>
            <a:ext cx="523875" cy="241300"/>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ja-JP" altLang="en-US" sz="900"/>
              <a:t>タスク</a:t>
            </a:r>
          </a:p>
        </p:txBody>
      </p:sp>
      <p:cxnSp>
        <p:nvCxnSpPr>
          <p:cNvPr id="22541" name="AutoShape 124"/>
          <p:cNvCxnSpPr>
            <a:cxnSpLocks noChangeShapeType="1"/>
            <a:stCxn id="22538" idx="0"/>
            <a:endCxn id="22537" idx="2"/>
          </p:cNvCxnSpPr>
          <p:nvPr/>
        </p:nvCxnSpPr>
        <p:spPr bwMode="auto">
          <a:xfrm flipV="1">
            <a:off x="1787525" y="2836863"/>
            <a:ext cx="687388" cy="379412"/>
          </a:xfrm>
          <a:prstGeom prst="straightConnector1">
            <a:avLst/>
          </a:prstGeom>
          <a:noFill/>
          <a:ln w="9525">
            <a:solidFill>
              <a:schemeClr val="tx1"/>
            </a:solidFill>
            <a:round/>
            <a:headEnd/>
            <a:tailEnd type="triangle" w="med" len="med"/>
          </a:ln>
        </p:spPr>
      </p:cxnSp>
      <p:cxnSp>
        <p:nvCxnSpPr>
          <p:cNvPr id="22542" name="AutoShape 125"/>
          <p:cNvCxnSpPr>
            <a:cxnSpLocks noChangeShapeType="1"/>
            <a:stCxn id="22539" idx="0"/>
            <a:endCxn id="22537" idx="2"/>
          </p:cNvCxnSpPr>
          <p:nvPr/>
        </p:nvCxnSpPr>
        <p:spPr bwMode="auto">
          <a:xfrm flipH="1" flipV="1">
            <a:off x="2474913" y="2836863"/>
            <a:ext cx="74612" cy="369887"/>
          </a:xfrm>
          <a:prstGeom prst="straightConnector1">
            <a:avLst/>
          </a:prstGeom>
          <a:noFill/>
          <a:ln w="9525">
            <a:solidFill>
              <a:schemeClr val="tx1"/>
            </a:solidFill>
            <a:round/>
            <a:headEnd/>
            <a:tailEnd type="triangle" w="med" len="med"/>
          </a:ln>
        </p:spPr>
      </p:cxnSp>
      <p:cxnSp>
        <p:nvCxnSpPr>
          <p:cNvPr id="22543" name="AutoShape 126"/>
          <p:cNvCxnSpPr>
            <a:cxnSpLocks noChangeShapeType="1"/>
            <a:stCxn id="22540" idx="0"/>
            <a:endCxn id="22537" idx="2"/>
          </p:cNvCxnSpPr>
          <p:nvPr/>
        </p:nvCxnSpPr>
        <p:spPr bwMode="auto">
          <a:xfrm flipH="1" flipV="1">
            <a:off x="2474913" y="2836863"/>
            <a:ext cx="804862" cy="355600"/>
          </a:xfrm>
          <a:prstGeom prst="straightConnector1">
            <a:avLst/>
          </a:prstGeom>
          <a:noFill/>
          <a:ln w="9525">
            <a:solidFill>
              <a:schemeClr val="tx1"/>
            </a:solidFill>
            <a:round/>
            <a:headEnd/>
            <a:tailEnd type="triangle" w="med" len="med"/>
          </a:ln>
        </p:spPr>
      </p:cxnSp>
      <p:sp>
        <p:nvSpPr>
          <p:cNvPr id="22544" name="AutoShape 128"/>
          <p:cNvSpPr>
            <a:spLocks noChangeArrowheads="1"/>
          </p:cNvSpPr>
          <p:nvPr/>
        </p:nvSpPr>
        <p:spPr bwMode="auto">
          <a:xfrm>
            <a:off x="4379913" y="3538538"/>
            <a:ext cx="919162" cy="735012"/>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ja-JP" altLang="en-US" sz="900"/>
              <a:t>業務インスタンス</a:t>
            </a:r>
            <a:endParaRPr lang="en-US" altLang="ja-JP" sz="900"/>
          </a:p>
          <a:p>
            <a:pPr algn="ctr"/>
            <a:r>
              <a:rPr lang="ja-JP" altLang="en-US" sz="900"/>
              <a:t>と</a:t>
            </a:r>
            <a:endParaRPr lang="en-US" altLang="ja-JP" sz="900"/>
          </a:p>
          <a:p>
            <a:pPr algn="ctr"/>
            <a:r>
              <a:rPr lang="ja-JP" altLang="en-US" sz="900"/>
              <a:t>プロシージャ</a:t>
            </a:r>
          </a:p>
        </p:txBody>
      </p:sp>
      <p:sp>
        <p:nvSpPr>
          <p:cNvPr id="22545" name="Rectangle 129"/>
          <p:cNvSpPr>
            <a:spLocks noChangeArrowheads="1"/>
          </p:cNvSpPr>
          <p:nvPr/>
        </p:nvSpPr>
        <p:spPr bwMode="auto">
          <a:xfrm>
            <a:off x="366713" y="2465388"/>
            <a:ext cx="3375025" cy="1893887"/>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endParaRPr lang="ja-JP" altLang="en-US"/>
          </a:p>
        </p:txBody>
      </p:sp>
      <p:sp>
        <p:nvSpPr>
          <p:cNvPr id="22546" name="AutoShape 130"/>
          <p:cNvSpPr>
            <a:spLocks noChangeArrowheads="1"/>
          </p:cNvSpPr>
          <p:nvPr/>
        </p:nvSpPr>
        <p:spPr bwMode="auto">
          <a:xfrm>
            <a:off x="704850" y="3557588"/>
            <a:ext cx="1000125" cy="252412"/>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en-US" altLang="ja-JP" sz="900"/>
              <a:t>Task</a:t>
            </a:r>
          </a:p>
          <a:p>
            <a:pPr algn="ctr"/>
            <a:r>
              <a:rPr lang="ja-JP" altLang="en-US" sz="700"/>
              <a:t>割り当てられた仕事の最小単位</a:t>
            </a:r>
          </a:p>
        </p:txBody>
      </p:sp>
      <p:sp>
        <p:nvSpPr>
          <p:cNvPr id="22547" name="AutoShape 131"/>
          <p:cNvSpPr>
            <a:spLocks noChangeArrowheads="1"/>
          </p:cNvSpPr>
          <p:nvPr/>
        </p:nvSpPr>
        <p:spPr bwMode="auto">
          <a:xfrm>
            <a:off x="1936750" y="3792538"/>
            <a:ext cx="523875" cy="241300"/>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en-US" altLang="ja-JP" sz="900"/>
              <a:t>Task</a:t>
            </a:r>
          </a:p>
        </p:txBody>
      </p:sp>
      <p:sp>
        <p:nvSpPr>
          <p:cNvPr id="22548" name="AutoShape 132"/>
          <p:cNvSpPr>
            <a:spLocks noChangeArrowheads="1"/>
          </p:cNvSpPr>
          <p:nvPr/>
        </p:nvSpPr>
        <p:spPr bwMode="auto">
          <a:xfrm>
            <a:off x="2673350" y="3544888"/>
            <a:ext cx="523875" cy="241300"/>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en-US" altLang="ja-JP" sz="900"/>
              <a:t>Task</a:t>
            </a:r>
          </a:p>
        </p:txBody>
      </p:sp>
      <p:cxnSp>
        <p:nvCxnSpPr>
          <p:cNvPr id="22549" name="AutoShape 133"/>
          <p:cNvCxnSpPr>
            <a:cxnSpLocks noChangeShapeType="1"/>
            <a:stCxn id="22546" idx="0"/>
            <a:endCxn id="22564" idx="2"/>
          </p:cNvCxnSpPr>
          <p:nvPr/>
        </p:nvCxnSpPr>
        <p:spPr bwMode="auto">
          <a:xfrm flipV="1">
            <a:off x="1204913" y="3187700"/>
            <a:ext cx="925512" cy="369888"/>
          </a:xfrm>
          <a:prstGeom prst="straightConnector1">
            <a:avLst/>
          </a:prstGeom>
          <a:noFill/>
          <a:ln w="9525">
            <a:solidFill>
              <a:schemeClr val="tx1"/>
            </a:solidFill>
            <a:round/>
            <a:headEnd/>
            <a:tailEnd type="triangle" w="med" len="med"/>
          </a:ln>
        </p:spPr>
      </p:cxnSp>
      <p:cxnSp>
        <p:nvCxnSpPr>
          <p:cNvPr id="22550" name="AutoShape 134"/>
          <p:cNvCxnSpPr>
            <a:cxnSpLocks noChangeShapeType="1"/>
            <a:stCxn id="22547" idx="0"/>
            <a:endCxn id="22564" idx="2"/>
          </p:cNvCxnSpPr>
          <p:nvPr/>
        </p:nvCxnSpPr>
        <p:spPr bwMode="auto">
          <a:xfrm flipH="1" flipV="1">
            <a:off x="2130425" y="3187700"/>
            <a:ext cx="68263" cy="604838"/>
          </a:xfrm>
          <a:prstGeom prst="straightConnector1">
            <a:avLst/>
          </a:prstGeom>
          <a:noFill/>
          <a:ln w="9525">
            <a:solidFill>
              <a:schemeClr val="tx1"/>
            </a:solidFill>
            <a:round/>
            <a:headEnd/>
            <a:tailEnd type="triangle" w="med" len="med"/>
          </a:ln>
        </p:spPr>
      </p:cxnSp>
      <p:cxnSp>
        <p:nvCxnSpPr>
          <p:cNvPr id="22551" name="AutoShape 135"/>
          <p:cNvCxnSpPr>
            <a:cxnSpLocks noChangeShapeType="1"/>
            <a:stCxn id="22548" idx="0"/>
            <a:endCxn id="22564" idx="2"/>
          </p:cNvCxnSpPr>
          <p:nvPr/>
        </p:nvCxnSpPr>
        <p:spPr bwMode="auto">
          <a:xfrm flipH="1" flipV="1">
            <a:off x="2130425" y="3187700"/>
            <a:ext cx="804863" cy="357188"/>
          </a:xfrm>
          <a:prstGeom prst="straightConnector1">
            <a:avLst/>
          </a:prstGeom>
          <a:noFill/>
          <a:ln w="9525">
            <a:solidFill>
              <a:schemeClr val="tx1"/>
            </a:solidFill>
            <a:round/>
            <a:headEnd/>
            <a:tailEnd type="triangle" w="med" len="med"/>
          </a:ln>
        </p:spPr>
      </p:cxnSp>
      <p:sp>
        <p:nvSpPr>
          <p:cNvPr id="22552" name="Text Box 136"/>
          <p:cNvSpPr txBox="1">
            <a:spLocks noChangeArrowheads="1"/>
          </p:cNvSpPr>
          <p:nvPr/>
        </p:nvSpPr>
        <p:spPr bwMode="auto">
          <a:xfrm>
            <a:off x="411163" y="1716088"/>
            <a:ext cx="1184275" cy="244475"/>
          </a:xfrm>
          <a:prstGeom prst="rect">
            <a:avLst/>
          </a:prstGeom>
          <a:noFill/>
          <a:ln w="9525">
            <a:noFill/>
            <a:miter lim="800000"/>
            <a:headEnd/>
            <a:tailEnd/>
          </a:ln>
        </p:spPr>
        <p:txBody>
          <a:bodyPr wrap="none">
            <a:prstTxWarp prst="textNoShape">
              <a:avLst/>
            </a:prstTxWarp>
            <a:spAutoFit/>
          </a:bodyPr>
          <a:lstStyle/>
          <a:p>
            <a:r>
              <a:rPr lang="en-US" altLang="ja-JP">
                <a:latin typeface="ヒラギノ角ゴ Pro W6" pitchFamily="-103" charset="-128"/>
                <a:ea typeface="ヒラギノ角ゴ Pro W6" pitchFamily="-103" charset="-128"/>
                <a:cs typeface="ヒラギノ角ゴ Pro W6" pitchFamily="-103" charset="-128"/>
              </a:rPr>
              <a:t>Project</a:t>
            </a:r>
            <a:r>
              <a:rPr lang="ja-JP" altLang="en-US">
                <a:latin typeface="ヒラギノ角ゴ Pro W6" pitchFamily="-103" charset="-128"/>
                <a:ea typeface="ヒラギノ角ゴ Pro W6" pitchFamily="-103" charset="-128"/>
                <a:cs typeface="ヒラギノ角ゴ Pro W6" pitchFamily="-103" charset="-128"/>
              </a:rPr>
              <a:t>（業務）</a:t>
            </a:r>
          </a:p>
        </p:txBody>
      </p:sp>
      <p:sp>
        <p:nvSpPr>
          <p:cNvPr id="22553" name="AutoShape 137"/>
          <p:cNvSpPr>
            <a:spLocks noChangeArrowheads="1"/>
          </p:cNvSpPr>
          <p:nvPr/>
        </p:nvSpPr>
        <p:spPr bwMode="auto">
          <a:xfrm>
            <a:off x="3906838" y="3346450"/>
            <a:ext cx="536575" cy="357188"/>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en-US" altLang="ja-JP" sz="900"/>
              <a:t>Task</a:t>
            </a:r>
          </a:p>
          <a:p>
            <a:pPr algn="ctr"/>
            <a:r>
              <a:rPr lang="en-US" altLang="ja-JP" sz="900"/>
              <a:t>Manager</a:t>
            </a:r>
          </a:p>
          <a:p>
            <a:pPr algn="ctr"/>
            <a:r>
              <a:rPr lang="ja-JP" altLang="en-US" sz="900"/>
              <a:t>（</a:t>
            </a:r>
            <a:r>
              <a:rPr lang="en-US" altLang="ja-JP" sz="900"/>
              <a:t>To Do)</a:t>
            </a:r>
          </a:p>
        </p:txBody>
      </p:sp>
      <p:cxnSp>
        <p:nvCxnSpPr>
          <p:cNvPr id="22554" name="AutoShape 138"/>
          <p:cNvCxnSpPr>
            <a:cxnSpLocks noChangeShapeType="1"/>
            <a:stCxn id="22548" idx="3"/>
            <a:endCxn id="22553" idx="1"/>
          </p:cNvCxnSpPr>
          <p:nvPr/>
        </p:nvCxnSpPr>
        <p:spPr bwMode="auto">
          <a:xfrm flipV="1">
            <a:off x="3197225" y="3524250"/>
            <a:ext cx="709613" cy="141288"/>
          </a:xfrm>
          <a:prstGeom prst="straightConnector1">
            <a:avLst/>
          </a:prstGeom>
          <a:noFill/>
          <a:ln w="9525">
            <a:solidFill>
              <a:schemeClr val="tx1"/>
            </a:solidFill>
            <a:round/>
            <a:headEnd/>
            <a:tailEnd type="triangle" w="med" len="med"/>
          </a:ln>
        </p:spPr>
      </p:cxnSp>
      <p:cxnSp>
        <p:nvCxnSpPr>
          <p:cNvPr id="22555" name="AutoShape 139"/>
          <p:cNvCxnSpPr>
            <a:cxnSpLocks noChangeShapeType="1"/>
            <a:stCxn id="22553" idx="2"/>
          </p:cNvCxnSpPr>
          <p:nvPr/>
        </p:nvCxnSpPr>
        <p:spPr bwMode="auto">
          <a:xfrm rot="5400000">
            <a:off x="2555875" y="2541588"/>
            <a:ext cx="457200" cy="2781300"/>
          </a:xfrm>
          <a:prstGeom prst="bentConnector2">
            <a:avLst/>
          </a:prstGeom>
          <a:noFill/>
          <a:ln w="9525">
            <a:solidFill>
              <a:schemeClr val="tx1"/>
            </a:solidFill>
            <a:miter lim="800000"/>
            <a:headEnd/>
            <a:tailEnd type="triangle" w="med" len="med"/>
          </a:ln>
        </p:spPr>
      </p:cxnSp>
      <p:sp>
        <p:nvSpPr>
          <p:cNvPr id="22556" name="AutoShape 140"/>
          <p:cNvSpPr>
            <a:spLocks noChangeArrowheads="1"/>
          </p:cNvSpPr>
          <p:nvPr/>
        </p:nvSpPr>
        <p:spPr bwMode="auto">
          <a:xfrm>
            <a:off x="4495800" y="2043113"/>
            <a:ext cx="557213" cy="484187"/>
          </a:xfrm>
          <a:prstGeom prst="hexagon">
            <a:avLst>
              <a:gd name="adj" fmla="val 28771"/>
              <a:gd name="vf" fmla="val 115470"/>
            </a:avLst>
          </a:prstGeom>
          <a:solidFill>
            <a:srgbClr val="99CCFF"/>
          </a:solidFill>
          <a:ln w="9525">
            <a:solidFill>
              <a:schemeClr val="tx1"/>
            </a:solidFill>
            <a:miter lim="800000"/>
            <a:headEnd/>
            <a:tailEnd/>
          </a:ln>
        </p:spPr>
        <p:txBody>
          <a:bodyPr wrap="none" anchor="ctr">
            <a:prstTxWarp prst="textNoShape">
              <a:avLst/>
            </a:prstTxWarp>
          </a:bodyPr>
          <a:lstStyle/>
          <a:p>
            <a:pPr algn="ctr"/>
            <a:r>
              <a:rPr lang="ja-JP" altLang="en-US" sz="900"/>
              <a:t>記述様式</a:t>
            </a:r>
          </a:p>
        </p:txBody>
      </p:sp>
      <p:sp>
        <p:nvSpPr>
          <p:cNvPr id="22557" name="AutoShape 141"/>
          <p:cNvSpPr>
            <a:spLocks noChangeArrowheads="1"/>
          </p:cNvSpPr>
          <p:nvPr/>
        </p:nvSpPr>
        <p:spPr bwMode="auto">
          <a:xfrm>
            <a:off x="4497388" y="2524125"/>
            <a:ext cx="557212" cy="485775"/>
          </a:xfrm>
          <a:prstGeom prst="hexagon">
            <a:avLst>
              <a:gd name="adj" fmla="val 28676"/>
              <a:gd name="vf" fmla="val 115470"/>
            </a:avLst>
          </a:prstGeom>
          <a:solidFill>
            <a:srgbClr val="99CCFF"/>
          </a:solidFill>
          <a:ln w="9525">
            <a:solidFill>
              <a:schemeClr val="tx1"/>
            </a:solidFill>
            <a:miter lim="800000"/>
            <a:headEnd/>
            <a:tailEnd/>
          </a:ln>
        </p:spPr>
        <p:txBody>
          <a:bodyPr wrap="none" anchor="ctr">
            <a:prstTxWarp prst="textNoShape">
              <a:avLst/>
            </a:prstTxWarp>
          </a:bodyPr>
          <a:lstStyle/>
          <a:p>
            <a:pPr algn="ctr"/>
            <a:r>
              <a:rPr lang="ja-JP" altLang="en-US" sz="900"/>
              <a:t>ワークフロー</a:t>
            </a:r>
          </a:p>
        </p:txBody>
      </p:sp>
      <p:sp>
        <p:nvSpPr>
          <p:cNvPr id="22558" name="AutoShape 142"/>
          <p:cNvSpPr>
            <a:spLocks noChangeArrowheads="1"/>
          </p:cNvSpPr>
          <p:nvPr/>
        </p:nvSpPr>
        <p:spPr bwMode="auto">
          <a:xfrm>
            <a:off x="4505325" y="3011488"/>
            <a:ext cx="557213" cy="485775"/>
          </a:xfrm>
          <a:prstGeom prst="hexagon">
            <a:avLst>
              <a:gd name="adj" fmla="val 28676"/>
              <a:gd name="vf" fmla="val 115470"/>
            </a:avLst>
          </a:prstGeom>
          <a:solidFill>
            <a:srgbClr val="99CCFF"/>
          </a:solidFill>
          <a:ln w="9525">
            <a:solidFill>
              <a:schemeClr val="tx1"/>
            </a:solidFill>
            <a:miter lim="800000"/>
            <a:headEnd/>
            <a:tailEnd/>
          </a:ln>
        </p:spPr>
        <p:txBody>
          <a:bodyPr wrap="none" anchor="ctr">
            <a:prstTxWarp prst="textNoShape">
              <a:avLst/>
            </a:prstTxWarp>
          </a:bodyPr>
          <a:lstStyle/>
          <a:p>
            <a:pPr algn="ctr"/>
            <a:r>
              <a:rPr lang="ja-JP" altLang="en-US" sz="900"/>
              <a:t>メタ情報</a:t>
            </a:r>
          </a:p>
        </p:txBody>
      </p:sp>
      <p:cxnSp>
        <p:nvCxnSpPr>
          <p:cNvPr id="22559" name="AutoShape 143"/>
          <p:cNvCxnSpPr>
            <a:cxnSpLocks noChangeShapeType="1"/>
            <a:stCxn id="22544" idx="3"/>
            <a:endCxn id="22558" idx="2"/>
          </p:cNvCxnSpPr>
          <p:nvPr/>
        </p:nvCxnSpPr>
        <p:spPr bwMode="auto">
          <a:xfrm flipH="1" flipV="1">
            <a:off x="5062538" y="3254375"/>
            <a:ext cx="236537" cy="652463"/>
          </a:xfrm>
          <a:prstGeom prst="bentConnector3">
            <a:avLst>
              <a:gd name="adj1" fmla="val -67292"/>
            </a:avLst>
          </a:prstGeom>
          <a:noFill/>
          <a:ln w="9525">
            <a:solidFill>
              <a:schemeClr val="tx1"/>
            </a:solidFill>
            <a:miter lim="800000"/>
            <a:headEnd/>
            <a:tailEnd type="triangle" w="med" len="med"/>
          </a:ln>
        </p:spPr>
      </p:cxnSp>
      <p:cxnSp>
        <p:nvCxnSpPr>
          <p:cNvPr id="22560" name="AutoShape 144"/>
          <p:cNvCxnSpPr>
            <a:cxnSpLocks noChangeShapeType="1"/>
            <a:stCxn id="22557" idx="2"/>
            <a:endCxn id="22536" idx="3"/>
          </p:cNvCxnSpPr>
          <p:nvPr/>
        </p:nvCxnSpPr>
        <p:spPr bwMode="auto">
          <a:xfrm rot="10800000" flipV="1">
            <a:off x="4103688" y="2767013"/>
            <a:ext cx="393700" cy="225425"/>
          </a:xfrm>
          <a:prstGeom prst="bentConnector3">
            <a:avLst>
              <a:gd name="adj1" fmla="val 50000"/>
            </a:avLst>
          </a:prstGeom>
          <a:noFill/>
          <a:ln w="9525">
            <a:solidFill>
              <a:schemeClr val="tx1"/>
            </a:solidFill>
            <a:miter lim="800000"/>
            <a:headEnd/>
            <a:tailEnd type="triangle" w="med" len="med"/>
          </a:ln>
        </p:spPr>
      </p:cxnSp>
      <p:cxnSp>
        <p:nvCxnSpPr>
          <p:cNvPr id="22561" name="AutoShape 145"/>
          <p:cNvCxnSpPr>
            <a:cxnSpLocks noChangeShapeType="1"/>
            <a:stCxn id="22556" idx="2"/>
            <a:endCxn id="22558" idx="2"/>
          </p:cNvCxnSpPr>
          <p:nvPr/>
        </p:nvCxnSpPr>
        <p:spPr bwMode="auto">
          <a:xfrm>
            <a:off x="5053013" y="2286000"/>
            <a:ext cx="9525" cy="968375"/>
          </a:xfrm>
          <a:prstGeom prst="bentConnector3">
            <a:avLst>
              <a:gd name="adj1" fmla="val 1900000"/>
            </a:avLst>
          </a:prstGeom>
          <a:noFill/>
          <a:ln w="9525">
            <a:solidFill>
              <a:schemeClr val="tx1"/>
            </a:solidFill>
            <a:miter lim="800000"/>
            <a:headEnd/>
            <a:tailEnd type="triangle" w="med" len="med"/>
          </a:ln>
        </p:spPr>
      </p:cxnSp>
      <p:sp>
        <p:nvSpPr>
          <p:cNvPr id="22562" name="AutoShape 146"/>
          <p:cNvSpPr>
            <a:spLocks noChangeArrowheads="1"/>
          </p:cNvSpPr>
          <p:nvPr/>
        </p:nvSpPr>
        <p:spPr bwMode="auto">
          <a:xfrm>
            <a:off x="1974850" y="2651125"/>
            <a:ext cx="525463" cy="644525"/>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en-US" altLang="ja-JP" sz="900"/>
              <a:t>Mission</a:t>
            </a:r>
          </a:p>
          <a:p>
            <a:pPr algn="ctr"/>
            <a:r>
              <a:rPr lang="ja-JP" altLang="en-US" sz="900"/>
              <a:t>（任務）</a:t>
            </a:r>
          </a:p>
        </p:txBody>
      </p:sp>
      <p:cxnSp>
        <p:nvCxnSpPr>
          <p:cNvPr id="22563" name="AutoShape 147"/>
          <p:cNvCxnSpPr>
            <a:cxnSpLocks noChangeShapeType="1"/>
            <a:stCxn id="22537" idx="0"/>
            <a:endCxn id="22564" idx="0"/>
          </p:cNvCxnSpPr>
          <p:nvPr/>
        </p:nvCxnSpPr>
        <p:spPr bwMode="auto">
          <a:xfrm rot="-5400000" flipH="1" flipV="1">
            <a:off x="2126456" y="2196307"/>
            <a:ext cx="352425" cy="344488"/>
          </a:xfrm>
          <a:prstGeom prst="bentConnector3">
            <a:avLst>
              <a:gd name="adj1" fmla="val -80444"/>
            </a:avLst>
          </a:prstGeom>
          <a:noFill/>
          <a:ln w="9525">
            <a:solidFill>
              <a:schemeClr val="tx1"/>
            </a:solidFill>
            <a:miter lim="800000"/>
            <a:headEnd/>
            <a:tailEnd type="triangle" w="med" len="med"/>
          </a:ln>
        </p:spPr>
      </p:cxnSp>
      <p:sp>
        <p:nvSpPr>
          <p:cNvPr id="22564" name="AutoShape 148"/>
          <p:cNvSpPr>
            <a:spLocks noChangeArrowheads="1"/>
          </p:cNvSpPr>
          <p:nvPr/>
        </p:nvSpPr>
        <p:spPr bwMode="auto">
          <a:xfrm>
            <a:off x="1868488" y="2544763"/>
            <a:ext cx="525462" cy="642937"/>
          </a:xfrm>
          <a:prstGeom prst="foldedCorner">
            <a:avLst>
              <a:gd name="adj" fmla="val 12500"/>
            </a:avLst>
          </a:prstGeom>
          <a:solidFill>
            <a:srgbClr val="99CC00"/>
          </a:solidFill>
          <a:ln w="9525">
            <a:solidFill>
              <a:schemeClr val="tx1"/>
            </a:solidFill>
            <a:round/>
            <a:headEnd/>
            <a:tailEnd/>
          </a:ln>
        </p:spPr>
        <p:txBody>
          <a:bodyPr wrap="none" anchor="ctr">
            <a:prstTxWarp prst="textNoShape">
              <a:avLst/>
            </a:prstTxWarp>
          </a:bodyPr>
          <a:lstStyle/>
          <a:p>
            <a:pPr algn="ctr"/>
            <a:r>
              <a:rPr lang="en-US" altLang="ja-JP" sz="900"/>
              <a:t>Mission</a:t>
            </a:r>
          </a:p>
          <a:p>
            <a:pPr algn="ctr"/>
            <a:r>
              <a:rPr lang="ja-JP" altLang="en-US" sz="900"/>
              <a:t>（任務）</a:t>
            </a:r>
          </a:p>
        </p:txBody>
      </p:sp>
      <p:cxnSp>
        <p:nvCxnSpPr>
          <p:cNvPr id="22565" name="AutoShape 149"/>
          <p:cNvCxnSpPr>
            <a:cxnSpLocks noChangeShapeType="1"/>
            <a:stCxn id="22535" idx="0"/>
            <a:endCxn id="22536" idx="0"/>
          </p:cNvCxnSpPr>
          <p:nvPr/>
        </p:nvCxnSpPr>
        <p:spPr bwMode="auto">
          <a:xfrm rot="-5400000" flipH="1" flipV="1">
            <a:off x="3571875" y="800100"/>
            <a:ext cx="88900" cy="2400300"/>
          </a:xfrm>
          <a:prstGeom prst="bentConnector3">
            <a:avLst>
              <a:gd name="adj1" fmla="val -257144"/>
            </a:avLst>
          </a:prstGeom>
          <a:noFill/>
          <a:ln w="9525">
            <a:solidFill>
              <a:schemeClr val="tx1"/>
            </a:solidFill>
            <a:miter lim="800000"/>
            <a:headEnd/>
            <a:tailEnd type="triangle" w="med" len="med"/>
          </a:ln>
        </p:spPr>
      </p:cxnSp>
      <p:sp>
        <p:nvSpPr>
          <p:cNvPr id="22566" name="Rectangle 11"/>
          <p:cNvSpPr>
            <a:spLocks noChangeArrowheads="1"/>
          </p:cNvSpPr>
          <p:nvPr/>
        </p:nvSpPr>
        <p:spPr bwMode="auto">
          <a:xfrm>
            <a:off x="6369050" y="677863"/>
            <a:ext cx="3376613" cy="739775"/>
          </a:xfrm>
          <a:prstGeom prst="rect">
            <a:avLst/>
          </a:prstGeom>
          <a:noFill/>
          <a:ln w="9525">
            <a:noFill/>
            <a:miter lim="800000"/>
            <a:headEnd/>
            <a:tailEnd/>
          </a:ln>
        </p:spPr>
        <p:txBody>
          <a:bodyPr>
            <a:prstTxWarp prst="textNoShape">
              <a:avLst/>
            </a:prstTxWarp>
            <a:spAutoFit/>
          </a:bodyPr>
          <a:lstStyle/>
          <a:p>
            <a:pPr>
              <a:lnSpc>
                <a:spcPct val="160000"/>
              </a:lnSpc>
            </a:pPr>
            <a:r>
              <a:rPr lang="en-US" altLang="ja-JP" sz="2800">
                <a:latin typeface="Arial Black" pitchFamily="-103" charset="0"/>
                <a:ea typeface="Arial Black" pitchFamily="-103" charset="0"/>
                <a:cs typeface="Arial Black" pitchFamily="-103" charset="0"/>
              </a:rPr>
              <a:t>mLog  </a:t>
            </a:r>
            <a:r>
              <a:rPr lang="en-US" altLang="ja-JP" sz="1400">
                <a:solidFill>
                  <a:srgbClr val="F70000"/>
                </a:solidFill>
                <a:latin typeface="Eurostile ExtendedTwo" charset="0"/>
                <a:ea typeface="Osaka" pitchFamily="-103" charset="-128"/>
                <a:cs typeface="Osaka" pitchFamily="-103" charset="-128"/>
              </a:rPr>
              <a:t>Misson Log</a:t>
            </a:r>
            <a:r>
              <a:rPr lang="ja-JP" altLang="en-US" sz="1400">
                <a:solidFill>
                  <a:srgbClr val="F70000"/>
                </a:solidFill>
                <a:latin typeface="Eurostile ExtendedTwo" charset="0"/>
                <a:ea typeface="Osaka" pitchFamily="-103" charset="-128"/>
                <a:cs typeface="Osaka" pitchFamily="-103" charset="-128"/>
              </a:rPr>
              <a:t>　</a:t>
            </a:r>
            <a:r>
              <a:rPr lang="en-US" altLang="ja-JP" sz="1400">
                <a:solidFill>
                  <a:srgbClr val="F70000"/>
                </a:solidFill>
                <a:latin typeface="Eurostile ExtendedTwo" charset="0"/>
                <a:ea typeface="Osaka" pitchFamily="-103" charset="-128"/>
                <a:cs typeface="Osaka" pitchFamily="-103" charset="-128"/>
              </a:rPr>
              <a:t>(</a:t>
            </a:r>
            <a:r>
              <a:rPr lang="ja-JP" altLang="en-US" sz="1400">
                <a:solidFill>
                  <a:srgbClr val="F70000"/>
                </a:solidFill>
                <a:latin typeface="Eurostile ExtendedTwo" charset="0"/>
                <a:ea typeface="Osaka" pitchFamily="-103" charset="-128"/>
                <a:cs typeface="Osaka" pitchFamily="-103" charset="-128"/>
              </a:rPr>
              <a:t>業務日誌）</a:t>
            </a:r>
            <a:endParaRPr lang="en-US" altLang="ja-JP" sz="2000">
              <a:latin typeface="Eurostile ExtendedTwo" charset="0"/>
              <a:ea typeface="Osaka" pitchFamily="-103" charset="-128"/>
              <a:cs typeface="Osaka" pitchFamily="-103" charset="-128"/>
            </a:endParaRPr>
          </a:p>
        </p:txBody>
      </p:sp>
      <p:pic>
        <p:nvPicPr>
          <p:cNvPr id="22567" name="Picture 114" descr="プロジェクト画面"/>
          <p:cNvPicPr>
            <a:picLocks noChangeAspect="1" noChangeArrowheads="1"/>
          </p:cNvPicPr>
          <p:nvPr/>
        </p:nvPicPr>
        <p:blipFill>
          <a:blip r:embed="rId3"/>
          <a:srcRect/>
          <a:stretch>
            <a:fillRect/>
          </a:stretch>
        </p:blipFill>
        <p:spPr bwMode="auto">
          <a:xfrm>
            <a:off x="6573838" y="1449388"/>
            <a:ext cx="2978150" cy="2381250"/>
          </a:xfrm>
          <a:prstGeom prst="rect">
            <a:avLst/>
          </a:prstGeom>
          <a:noFill/>
          <a:ln w="9525">
            <a:solidFill>
              <a:schemeClr val="accent2"/>
            </a:solidFill>
            <a:miter lim="800000"/>
            <a:headEnd/>
            <a:tailEnd/>
          </a:ln>
        </p:spPr>
      </p:pic>
      <p:pic>
        <p:nvPicPr>
          <p:cNvPr id="47" name="Picture 5" descr="標準出力"/>
          <p:cNvPicPr>
            <a:picLocks noChangeAspect="1" noChangeArrowheads="1"/>
          </p:cNvPicPr>
          <p:nvPr/>
        </p:nvPicPr>
        <p:blipFill>
          <a:blip r:embed="rId4"/>
          <a:srcRect/>
          <a:stretch>
            <a:fillRect/>
          </a:stretch>
        </p:blipFill>
        <p:spPr bwMode="auto">
          <a:xfrm>
            <a:off x="6519863" y="4862513"/>
            <a:ext cx="3005137" cy="1430337"/>
          </a:xfrm>
          <a:prstGeom prst="rect">
            <a:avLst/>
          </a:prstGeom>
          <a:noFill/>
          <a:ln w="9525">
            <a:solidFill>
              <a:schemeClr val="accent2"/>
            </a:solidFill>
            <a:miter lim="800000"/>
            <a:headEnd/>
            <a:tailEnd/>
          </a:ln>
          <a:effectLst>
            <a:outerShdw blurRad="63500" dist="38099" dir="2700000" algn="ctr" rotWithShape="0">
              <a:srgbClr val="000000">
                <a:alpha val="74998"/>
              </a:srgbClr>
            </a:outerShdw>
          </a:effectLst>
        </p:spPr>
      </p:pic>
      <p:sp>
        <p:nvSpPr>
          <p:cNvPr id="22569" name="Rectangle 11"/>
          <p:cNvSpPr>
            <a:spLocks noChangeArrowheads="1"/>
          </p:cNvSpPr>
          <p:nvPr/>
        </p:nvSpPr>
        <p:spPr bwMode="auto">
          <a:xfrm>
            <a:off x="6384925" y="4005263"/>
            <a:ext cx="3376613" cy="739775"/>
          </a:xfrm>
          <a:prstGeom prst="rect">
            <a:avLst/>
          </a:prstGeom>
          <a:noFill/>
          <a:ln w="9525">
            <a:noFill/>
            <a:miter lim="800000"/>
            <a:headEnd/>
            <a:tailEnd/>
          </a:ln>
        </p:spPr>
        <p:txBody>
          <a:bodyPr>
            <a:prstTxWarp prst="textNoShape">
              <a:avLst/>
            </a:prstTxWarp>
            <a:spAutoFit/>
          </a:bodyPr>
          <a:lstStyle/>
          <a:p>
            <a:pPr>
              <a:lnSpc>
                <a:spcPct val="160000"/>
              </a:lnSpc>
            </a:pPr>
            <a:r>
              <a:rPr lang="en-US" altLang="ja-JP" sz="2800">
                <a:latin typeface="Arial Black" pitchFamily="-103" charset="0"/>
                <a:ea typeface="Arial Black" pitchFamily="-103" charset="0"/>
                <a:cs typeface="Arial Black" pitchFamily="-103" charset="0"/>
              </a:rPr>
              <a:t>InterPLAY</a:t>
            </a:r>
            <a:endParaRPr lang="en-US" altLang="ja-JP" sz="2000">
              <a:latin typeface="Eurostile ExtendedTwo" charset="0"/>
              <a:ea typeface="Osaka" pitchFamily="-103" charset="-128"/>
              <a:cs typeface="Osaka" pitchFamily="-103" charset="-128"/>
            </a:endParaRPr>
          </a:p>
        </p:txBody>
      </p:sp>
      <p:sp>
        <p:nvSpPr>
          <p:cNvPr id="22570" name="右矢印 48"/>
          <p:cNvSpPr>
            <a:spLocks noChangeArrowheads="1"/>
          </p:cNvSpPr>
          <p:nvPr/>
        </p:nvSpPr>
        <p:spPr bwMode="auto">
          <a:xfrm>
            <a:off x="5638800" y="2430463"/>
            <a:ext cx="804863" cy="769937"/>
          </a:xfrm>
          <a:prstGeom prst="rightArrow">
            <a:avLst>
              <a:gd name="adj1" fmla="val 50000"/>
              <a:gd name="adj2" fmla="val 50066"/>
            </a:avLst>
          </a:prstGeom>
          <a:solidFill>
            <a:schemeClr val="accent1"/>
          </a:solidFill>
          <a:ln w="9525">
            <a:solidFill>
              <a:schemeClr val="tx1"/>
            </a:solidFill>
            <a:round/>
            <a:headEnd/>
            <a:tailEnd/>
          </a:ln>
        </p:spPr>
        <p:txBody>
          <a:bodyPr>
            <a:prstTxWarp prst="textNoShape">
              <a:avLst/>
            </a:prstTxWarp>
          </a:bodyPr>
          <a:lstStyle/>
          <a:p>
            <a:endParaRPr lang="ja-JP" altLang="en-US"/>
          </a:p>
        </p:txBody>
      </p:sp>
      <p:sp>
        <p:nvSpPr>
          <p:cNvPr id="22571" name="右矢印 49"/>
          <p:cNvSpPr>
            <a:spLocks noChangeArrowheads="1"/>
          </p:cNvSpPr>
          <p:nvPr/>
        </p:nvSpPr>
        <p:spPr bwMode="auto">
          <a:xfrm rot="2812157">
            <a:off x="5545931" y="4258469"/>
            <a:ext cx="795338" cy="787400"/>
          </a:xfrm>
          <a:prstGeom prst="rightArrow">
            <a:avLst>
              <a:gd name="adj1" fmla="val 50000"/>
              <a:gd name="adj2" fmla="val 49966"/>
            </a:avLst>
          </a:prstGeom>
          <a:solidFill>
            <a:schemeClr val="accent1"/>
          </a:solidFill>
          <a:ln w="9525">
            <a:solidFill>
              <a:schemeClr val="tx1"/>
            </a:solidFill>
            <a:round/>
            <a:headEnd/>
            <a:tailEnd/>
          </a:ln>
        </p:spPr>
        <p:txBody>
          <a:bodyPr>
            <a:prstTxWarp prst="textNoShape">
              <a:avLst/>
            </a:prstTxWarp>
          </a:bodyPr>
          <a:lstStyle/>
          <a:p>
            <a:endParaRPr lang="ja-JP"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083300" y="650875"/>
            <a:ext cx="355600" cy="5994400"/>
          </a:xfrm>
          <a:prstGeom prst="rect">
            <a:avLst/>
          </a:prstGeom>
          <a:solidFill>
            <a:schemeClr val="bg1"/>
          </a:solidFill>
          <a:ln w="9525">
            <a:noFill/>
            <a:miter lim="800000"/>
            <a:headEnd/>
            <a:tailEnd/>
          </a:ln>
        </p:spPr>
        <p:txBody>
          <a:bodyPr wrap="none" anchor="ctr">
            <a:prstTxWarp prst="textNoShape">
              <a:avLst/>
            </a:prstTxWarp>
          </a:bodyPr>
          <a:lstStyle/>
          <a:p>
            <a:endParaRPr lang="ja-JP" altLang="en-US"/>
          </a:p>
        </p:txBody>
      </p:sp>
      <p:sp>
        <p:nvSpPr>
          <p:cNvPr id="24579" name="Rectangle 4"/>
          <p:cNvSpPr>
            <a:spLocks noChangeArrowheads="1"/>
          </p:cNvSpPr>
          <p:nvPr/>
        </p:nvSpPr>
        <p:spPr bwMode="auto">
          <a:xfrm>
            <a:off x="677863" y="271463"/>
            <a:ext cx="184150" cy="274637"/>
          </a:xfrm>
          <a:prstGeom prst="rect">
            <a:avLst/>
          </a:prstGeom>
          <a:noFill/>
          <a:ln w="9525">
            <a:noFill/>
            <a:miter lim="800000"/>
            <a:headEnd/>
            <a:tailEnd/>
          </a:ln>
        </p:spPr>
        <p:txBody>
          <a:bodyPr wrap="none">
            <a:prstTxWarp prst="textNoShape">
              <a:avLst/>
            </a:prstTxWarp>
            <a:spAutoFit/>
          </a:bodyPr>
          <a:lstStyle/>
          <a:p>
            <a:endParaRPr lang="ja-JP" altLang="en-US" sz="1200">
              <a:solidFill>
                <a:schemeClr val="bg1"/>
              </a:solidFill>
            </a:endParaRPr>
          </a:p>
        </p:txBody>
      </p:sp>
      <p:sp>
        <p:nvSpPr>
          <p:cNvPr id="24580" name="Rectangle 5"/>
          <p:cNvSpPr>
            <a:spLocks noChangeArrowheads="1"/>
          </p:cNvSpPr>
          <p:nvPr/>
        </p:nvSpPr>
        <p:spPr bwMode="auto">
          <a:xfrm>
            <a:off x="677863" y="271463"/>
            <a:ext cx="3372768" cy="276999"/>
          </a:xfrm>
          <a:prstGeom prst="rect">
            <a:avLst/>
          </a:prstGeom>
          <a:noFill/>
          <a:ln w="9525">
            <a:noFill/>
            <a:miter lim="800000"/>
            <a:headEnd/>
            <a:tailEnd/>
          </a:ln>
        </p:spPr>
        <p:txBody>
          <a:bodyPr wrap="none">
            <a:prstTxWarp prst="textNoShape">
              <a:avLst/>
            </a:prstTxWarp>
            <a:spAutoFit/>
          </a:bodyPr>
          <a:lstStyle/>
          <a:p>
            <a:r>
              <a:rPr lang="en-US" altLang="ja-JP" sz="1200" dirty="0" err="1">
                <a:solidFill>
                  <a:schemeClr val="bg1"/>
                </a:solidFill>
              </a:rPr>
              <a:t>KnowledgeLine</a:t>
            </a:r>
            <a:r>
              <a:rPr lang="ja-JP" altLang="en-US" sz="1200" dirty="0">
                <a:solidFill>
                  <a:schemeClr val="bg1"/>
                </a:solidFill>
              </a:rPr>
              <a:t>の機能</a:t>
            </a:r>
            <a:r>
              <a:rPr lang="ja-JP" altLang="en-US" sz="1200" dirty="0" smtClean="0">
                <a:solidFill>
                  <a:schemeClr val="bg1"/>
                </a:solidFill>
              </a:rPr>
              <a:t>概略（</a:t>
            </a:r>
            <a:r>
              <a:rPr lang="en-US" altLang="ja-JP" sz="1200" dirty="0" smtClean="0">
                <a:solidFill>
                  <a:schemeClr val="bg1"/>
                </a:solidFill>
              </a:rPr>
              <a:t>PMT</a:t>
            </a:r>
            <a:r>
              <a:rPr lang="ja-JP" altLang="en-US" sz="1200" dirty="0" smtClean="0">
                <a:solidFill>
                  <a:schemeClr val="bg1"/>
                </a:solidFill>
              </a:rPr>
              <a:t>構造記録）</a:t>
            </a:r>
            <a:endParaRPr lang="ja-JP" altLang="en-US" sz="1200" dirty="0">
              <a:solidFill>
                <a:schemeClr val="bg1"/>
              </a:solidFill>
            </a:endParaRPr>
          </a:p>
        </p:txBody>
      </p:sp>
      <p:pic>
        <p:nvPicPr>
          <p:cNvPr id="51" name="図 50" descr="カードの機能.jpg"/>
          <p:cNvPicPr>
            <a:picLocks noChangeAspect="1"/>
          </p:cNvPicPr>
          <p:nvPr/>
        </p:nvPicPr>
        <p:blipFill>
          <a:blip r:embed="rId3"/>
          <a:stretch>
            <a:fillRect/>
          </a:stretch>
        </p:blipFill>
        <p:spPr>
          <a:xfrm>
            <a:off x="2506663" y="700088"/>
            <a:ext cx="5168900" cy="5741987"/>
          </a:xfrm>
          <a:prstGeom prst="rect">
            <a:avLst/>
          </a:prstGeom>
          <a:ln w="28575" cap="flat" cmpd="sng" algn="ctr">
            <a:solidFill>
              <a:srgbClr val="BBE0E3"/>
            </a:solidFill>
            <a:prstDash val="solid"/>
            <a:round/>
            <a:headEnd type="none" w="med" len="med"/>
            <a:tailEnd type="none" w="med" len="med"/>
          </a:ln>
          <a:effectLst>
            <a:outerShdw blurRad="50800" dist="38100" dir="2700000">
              <a:srgbClr val="000000">
                <a:alpha val="43000"/>
              </a:srgbClr>
            </a:outerShdw>
          </a:effectLst>
        </p:spPr>
      </p:pic>
      <p:sp>
        <p:nvSpPr>
          <p:cNvPr id="24582" name="角丸四角形 51"/>
          <p:cNvSpPr>
            <a:spLocks noChangeArrowheads="1"/>
          </p:cNvSpPr>
          <p:nvPr/>
        </p:nvSpPr>
        <p:spPr bwMode="auto">
          <a:xfrm>
            <a:off x="3878263" y="3208338"/>
            <a:ext cx="3800475" cy="3243262"/>
          </a:xfrm>
          <a:prstGeom prst="roundRect">
            <a:avLst>
              <a:gd name="adj" fmla="val 4394"/>
            </a:avLst>
          </a:prstGeom>
          <a:solidFill>
            <a:schemeClr val="accent1">
              <a:alpha val="21176"/>
            </a:schemeClr>
          </a:solidFill>
          <a:ln w="9525">
            <a:solidFill>
              <a:schemeClr val="tx1"/>
            </a:solidFill>
            <a:round/>
            <a:headEnd/>
            <a:tailEnd/>
          </a:ln>
        </p:spPr>
        <p:txBody>
          <a:bodyPr>
            <a:prstTxWarp prst="textNoShape">
              <a:avLst/>
            </a:prstTxWarp>
          </a:bodyPr>
          <a:lstStyle/>
          <a:p>
            <a:endParaRPr lang="ja-JP" altLang="en-US"/>
          </a:p>
        </p:txBody>
      </p:sp>
      <p:sp>
        <p:nvSpPr>
          <p:cNvPr id="54" name="角丸四角形 53"/>
          <p:cNvSpPr/>
          <p:nvPr/>
        </p:nvSpPr>
        <p:spPr>
          <a:xfrm>
            <a:off x="113726" y="2862139"/>
            <a:ext cx="2316737" cy="2482973"/>
          </a:xfrm>
          <a:prstGeom prst="roundRect">
            <a:avLst>
              <a:gd name="adj" fmla="val 4981"/>
            </a:avLst>
          </a:prstGeom>
          <a:blipFill rotWithShape="1">
            <a:blip r:embed="rId4">
              <a:alphaModFix amt="6000"/>
            </a:blip>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ja-JP" altLang="en-US">
              <a:solidFill>
                <a:srgbClr val="FFFFFF"/>
              </a:solidFill>
            </a:endParaRPr>
          </a:p>
        </p:txBody>
      </p:sp>
      <p:pic>
        <p:nvPicPr>
          <p:cNvPr id="24584" name="図 54" descr="icon_p.gif"/>
          <p:cNvPicPr>
            <a:picLocks noChangeAspect="1"/>
          </p:cNvPicPr>
          <p:nvPr/>
        </p:nvPicPr>
        <p:blipFill>
          <a:blip r:embed="rId5"/>
          <a:srcRect/>
          <a:stretch>
            <a:fillRect/>
          </a:stretch>
        </p:blipFill>
        <p:spPr bwMode="auto">
          <a:xfrm>
            <a:off x="1049338" y="3716338"/>
            <a:ext cx="330200" cy="330200"/>
          </a:xfrm>
          <a:prstGeom prst="rect">
            <a:avLst/>
          </a:prstGeom>
          <a:noFill/>
          <a:ln w="9525">
            <a:noFill/>
            <a:miter lim="800000"/>
            <a:headEnd/>
            <a:tailEnd/>
          </a:ln>
        </p:spPr>
      </p:pic>
      <p:pic>
        <p:nvPicPr>
          <p:cNvPr id="24585" name="図 55" descr="icon_m.gif"/>
          <p:cNvPicPr>
            <a:picLocks noChangeAspect="1"/>
          </p:cNvPicPr>
          <p:nvPr/>
        </p:nvPicPr>
        <p:blipFill>
          <a:blip r:embed="rId6"/>
          <a:srcRect/>
          <a:stretch>
            <a:fillRect/>
          </a:stretch>
        </p:blipFill>
        <p:spPr bwMode="auto">
          <a:xfrm>
            <a:off x="1531938" y="4046538"/>
            <a:ext cx="330200" cy="330200"/>
          </a:xfrm>
          <a:prstGeom prst="rect">
            <a:avLst/>
          </a:prstGeom>
          <a:noFill/>
          <a:ln w="9525">
            <a:noFill/>
            <a:miter lim="800000"/>
            <a:headEnd/>
            <a:tailEnd/>
          </a:ln>
        </p:spPr>
      </p:pic>
      <p:pic>
        <p:nvPicPr>
          <p:cNvPr id="24586" name="図 56" descr="icon_t.gif"/>
          <p:cNvPicPr>
            <a:picLocks noChangeAspect="1"/>
          </p:cNvPicPr>
          <p:nvPr/>
        </p:nvPicPr>
        <p:blipFill>
          <a:blip r:embed="rId7"/>
          <a:srcRect/>
          <a:stretch>
            <a:fillRect/>
          </a:stretch>
        </p:blipFill>
        <p:spPr bwMode="auto">
          <a:xfrm>
            <a:off x="2065338" y="4376738"/>
            <a:ext cx="330200" cy="330200"/>
          </a:xfrm>
          <a:prstGeom prst="rect">
            <a:avLst/>
          </a:prstGeom>
          <a:noFill/>
          <a:ln w="9525">
            <a:noFill/>
            <a:miter lim="800000"/>
            <a:headEnd/>
            <a:tailEnd/>
          </a:ln>
        </p:spPr>
      </p:pic>
      <p:cxnSp>
        <p:nvCxnSpPr>
          <p:cNvPr id="58" name="カギ線コネクタ 57"/>
          <p:cNvCxnSpPr>
            <a:endCxn id="56" idx="1"/>
          </p:cNvCxnSpPr>
          <p:nvPr/>
        </p:nvCxnSpPr>
        <p:spPr>
          <a:xfrm>
            <a:off x="1049338" y="4046538"/>
            <a:ext cx="482600" cy="1651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hape 58"/>
          <p:cNvCxnSpPr>
            <a:stCxn id="56" idx="2"/>
            <a:endCxn id="57" idx="1"/>
          </p:cNvCxnSpPr>
          <p:nvPr/>
        </p:nvCxnSpPr>
        <p:spPr>
          <a:xfrm rot="16200000" flipH="1">
            <a:off x="1798638" y="4275138"/>
            <a:ext cx="165100" cy="36830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4589" name="図 59" descr="icon_p.gif"/>
          <p:cNvPicPr>
            <a:picLocks noChangeAspect="1"/>
          </p:cNvPicPr>
          <p:nvPr/>
        </p:nvPicPr>
        <p:blipFill>
          <a:blip r:embed="rId5"/>
          <a:srcRect/>
          <a:stretch>
            <a:fillRect/>
          </a:stretch>
        </p:blipFill>
        <p:spPr bwMode="auto">
          <a:xfrm>
            <a:off x="1049338" y="4541838"/>
            <a:ext cx="330200" cy="330200"/>
          </a:xfrm>
          <a:prstGeom prst="rect">
            <a:avLst/>
          </a:prstGeom>
          <a:noFill/>
          <a:ln w="9525">
            <a:noFill/>
            <a:miter lim="800000"/>
            <a:headEnd/>
            <a:tailEnd/>
          </a:ln>
        </p:spPr>
      </p:pic>
      <p:cxnSp>
        <p:nvCxnSpPr>
          <p:cNvPr id="61" name="直線矢印コネクタ 60"/>
          <p:cNvCxnSpPr>
            <a:stCxn id="56" idx="2"/>
            <a:endCxn id="60" idx="3"/>
          </p:cNvCxnSpPr>
          <p:nvPr/>
        </p:nvCxnSpPr>
        <p:spPr>
          <a:xfrm rot="5400000">
            <a:off x="1373188" y="4383088"/>
            <a:ext cx="330200" cy="3175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4591" name="図 61" descr="icon_p.gif"/>
          <p:cNvPicPr>
            <a:picLocks noChangeAspect="1"/>
          </p:cNvPicPr>
          <p:nvPr/>
        </p:nvPicPr>
        <p:blipFill>
          <a:blip r:embed="rId5"/>
          <a:srcRect/>
          <a:stretch>
            <a:fillRect/>
          </a:stretch>
        </p:blipFill>
        <p:spPr bwMode="auto">
          <a:xfrm>
            <a:off x="1036638" y="4935538"/>
            <a:ext cx="330200" cy="330200"/>
          </a:xfrm>
          <a:prstGeom prst="rect">
            <a:avLst/>
          </a:prstGeom>
          <a:noFill/>
          <a:ln w="9525">
            <a:noFill/>
            <a:miter lim="800000"/>
            <a:headEnd/>
            <a:tailEnd/>
          </a:ln>
        </p:spPr>
      </p:pic>
      <p:cxnSp>
        <p:nvCxnSpPr>
          <p:cNvPr id="63" name="カギ線コネクタ 62"/>
          <p:cNvCxnSpPr>
            <a:stCxn id="55" idx="1"/>
            <a:endCxn id="62" idx="1"/>
          </p:cNvCxnSpPr>
          <p:nvPr/>
        </p:nvCxnSpPr>
        <p:spPr>
          <a:xfrm rot="10800000" flipV="1">
            <a:off x="1036638" y="3881438"/>
            <a:ext cx="12700" cy="1219200"/>
          </a:xfrm>
          <a:prstGeom prst="bentConnector3">
            <a:avLst>
              <a:gd name="adj1" fmla="val 190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4593" name="図 63" descr="icon_p.gif"/>
          <p:cNvPicPr>
            <a:picLocks noChangeAspect="1"/>
          </p:cNvPicPr>
          <p:nvPr/>
        </p:nvPicPr>
        <p:blipFill>
          <a:blip r:embed="rId5"/>
          <a:srcRect/>
          <a:stretch>
            <a:fillRect/>
          </a:stretch>
        </p:blipFill>
        <p:spPr bwMode="auto">
          <a:xfrm>
            <a:off x="554038" y="3386138"/>
            <a:ext cx="330200" cy="330200"/>
          </a:xfrm>
          <a:prstGeom prst="rect">
            <a:avLst/>
          </a:prstGeom>
          <a:noFill/>
          <a:ln w="9525">
            <a:noFill/>
            <a:miter lim="800000"/>
            <a:headEnd/>
            <a:tailEnd/>
          </a:ln>
        </p:spPr>
      </p:pic>
      <p:cxnSp>
        <p:nvCxnSpPr>
          <p:cNvPr id="65" name="Shape 64"/>
          <p:cNvCxnSpPr>
            <a:stCxn id="64" idx="3"/>
            <a:endCxn id="55" idx="0"/>
          </p:cNvCxnSpPr>
          <p:nvPr/>
        </p:nvCxnSpPr>
        <p:spPr>
          <a:xfrm>
            <a:off x="884238" y="3551238"/>
            <a:ext cx="330200" cy="16510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4595" name="図 65" descr="icon_p.gif"/>
          <p:cNvPicPr>
            <a:picLocks noChangeAspect="1"/>
          </p:cNvPicPr>
          <p:nvPr/>
        </p:nvPicPr>
        <p:blipFill>
          <a:blip r:embed="rId5"/>
          <a:srcRect/>
          <a:stretch>
            <a:fillRect/>
          </a:stretch>
        </p:blipFill>
        <p:spPr bwMode="auto">
          <a:xfrm>
            <a:off x="541338" y="2979738"/>
            <a:ext cx="330200" cy="330200"/>
          </a:xfrm>
          <a:prstGeom prst="rect">
            <a:avLst/>
          </a:prstGeom>
          <a:noFill/>
          <a:ln w="9525">
            <a:noFill/>
            <a:miter lim="800000"/>
            <a:headEnd/>
            <a:tailEnd/>
          </a:ln>
        </p:spPr>
      </p:pic>
      <p:cxnSp>
        <p:nvCxnSpPr>
          <p:cNvPr id="67" name="Shape 34"/>
          <p:cNvCxnSpPr>
            <a:stCxn id="66" idx="1"/>
            <a:endCxn id="62" idx="1"/>
          </p:cNvCxnSpPr>
          <p:nvPr/>
        </p:nvCxnSpPr>
        <p:spPr>
          <a:xfrm rot="10800000" flipH="1" flipV="1">
            <a:off x="541338" y="3144838"/>
            <a:ext cx="495300" cy="1955800"/>
          </a:xfrm>
          <a:prstGeom prst="bentConnector3">
            <a:avLst>
              <a:gd name="adj1" fmla="val -46154"/>
            </a:avLst>
          </a:prstGeom>
          <a:ln>
            <a:tailEnd type="arrow"/>
          </a:ln>
        </p:spPr>
        <p:style>
          <a:lnRef idx="2">
            <a:schemeClr val="accent1"/>
          </a:lnRef>
          <a:fillRef idx="0">
            <a:schemeClr val="accent1"/>
          </a:fillRef>
          <a:effectRef idx="1">
            <a:schemeClr val="accent1"/>
          </a:effectRef>
          <a:fontRef idx="minor">
            <a:schemeClr val="tx1"/>
          </a:fontRef>
        </p:style>
      </p:cxnSp>
      <p:sp>
        <p:nvSpPr>
          <p:cNvPr id="68" name="左右矢印 67"/>
          <p:cNvSpPr/>
          <p:nvPr/>
        </p:nvSpPr>
        <p:spPr>
          <a:xfrm>
            <a:off x="1963738" y="3675063"/>
            <a:ext cx="1600200" cy="5080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r>
              <a:rPr lang="ja-JP" altLang="en-US" sz="1600">
                <a:solidFill>
                  <a:srgbClr val="FFFFFF"/>
                </a:solidFill>
                <a:latin typeface="ヒラギノ角ゴ Pro W3" pitchFamily="-103" charset="-128"/>
                <a:ea typeface="ヒラギノ角ゴ Pro W3" pitchFamily="-103" charset="-128"/>
                <a:cs typeface="ヒラギノ角ゴ Pro W3" pitchFamily="-103" charset="-128"/>
              </a:rPr>
              <a:t>等価</a:t>
            </a:r>
          </a:p>
        </p:txBody>
      </p:sp>
      <p:pic>
        <p:nvPicPr>
          <p:cNvPr id="24598" name="図 68" descr="email_project.jpg"/>
          <p:cNvPicPr>
            <a:picLocks noChangeAspect="1"/>
          </p:cNvPicPr>
          <p:nvPr/>
        </p:nvPicPr>
        <p:blipFill>
          <a:blip r:embed="rId8"/>
          <a:srcRect/>
          <a:stretch>
            <a:fillRect/>
          </a:stretch>
        </p:blipFill>
        <p:spPr bwMode="auto">
          <a:xfrm>
            <a:off x="7881938" y="754063"/>
            <a:ext cx="411162" cy="312737"/>
          </a:xfrm>
          <a:prstGeom prst="rect">
            <a:avLst/>
          </a:prstGeom>
          <a:noFill/>
          <a:ln w="9525">
            <a:noFill/>
            <a:miter lim="800000"/>
            <a:headEnd/>
            <a:tailEnd/>
          </a:ln>
        </p:spPr>
      </p:pic>
      <p:pic>
        <p:nvPicPr>
          <p:cNvPr id="24599" name="図 69" descr="email_mission.jpg"/>
          <p:cNvPicPr>
            <a:picLocks noChangeAspect="1"/>
          </p:cNvPicPr>
          <p:nvPr/>
        </p:nvPicPr>
        <p:blipFill>
          <a:blip r:embed="rId9"/>
          <a:srcRect/>
          <a:stretch>
            <a:fillRect/>
          </a:stretch>
        </p:blipFill>
        <p:spPr bwMode="auto">
          <a:xfrm>
            <a:off x="8262938" y="754063"/>
            <a:ext cx="431800" cy="327025"/>
          </a:xfrm>
          <a:prstGeom prst="rect">
            <a:avLst/>
          </a:prstGeom>
          <a:noFill/>
          <a:ln w="9525">
            <a:noFill/>
            <a:miter lim="800000"/>
            <a:headEnd/>
            <a:tailEnd/>
          </a:ln>
        </p:spPr>
      </p:pic>
      <p:pic>
        <p:nvPicPr>
          <p:cNvPr id="24600" name="図 70" descr="email_task.jpg"/>
          <p:cNvPicPr>
            <a:picLocks noChangeAspect="1"/>
          </p:cNvPicPr>
          <p:nvPr/>
        </p:nvPicPr>
        <p:blipFill>
          <a:blip r:embed="rId10"/>
          <a:srcRect/>
          <a:stretch>
            <a:fillRect/>
          </a:stretch>
        </p:blipFill>
        <p:spPr bwMode="auto">
          <a:xfrm>
            <a:off x="8694738" y="754063"/>
            <a:ext cx="411162" cy="312737"/>
          </a:xfrm>
          <a:prstGeom prst="rect">
            <a:avLst/>
          </a:prstGeom>
          <a:noFill/>
          <a:ln w="9525">
            <a:noFill/>
            <a:miter lim="800000"/>
            <a:headEnd/>
            <a:tailEnd/>
          </a:ln>
        </p:spPr>
      </p:pic>
      <p:sp>
        <p:nvSpPr>
          <p:cNvPr id="24601" name="TextBox 85"/>
          <p:cNvSpPr txBox="1">
            <a:spLocks noChangeArrowheads="1"/>
          </p:cNvSpPr>
          <p:nvPr/>
        </p:nvSpPr>
        <p:spPr bwMode="auto">
          <a:xfrm>
            <a:off x="7856921" y="1170942"/>
            <a:ext cx="1557337" cy="246062"/>
          </a:xfrm>
          <a:prstGeom prst="rect">
            <a:avLst/>
          </a:prstGeom>
          <a:noFill/>
          <a:ln w="9525">
            <a:noFill/>
            <a:miter lim="800000"/>
            <a:headEnd/>
            <a:tailEnd/>
          </a:ln>
        </p:spPr>
        <p:txBody>
          <a:bodyPr wrap="none">
            <a:prstTxWarp prst="textNoShape">
              <a:avLst/>
            </a:prstTxWarp>
            <a:spAutoFit/>
          </a:bodyPr>
          <a:lstStyle/>
          <a:p>
            <a:r>
              <a:rPr lang="en-US" altLang="ja-JP" dirty="0"/>
              <a:t>[</a:t>
            </a:r>
            <a:r>
              <a:rPr lang="ja-JP" altLang="en-US" dirty="0"/>
              <a:t>報告・連絡・相談</a:t>
            </a:r>
            <a:r>
              <a:rPr lang="en-US" altLang="ja-JP" dirty="0"/>
              <a:t>]</a:t>
            </a:r>
            <a:r>
              <a:rPr lang="ja-JP" altLang="en-US" dirty="0"/>
              <a:t>機能</a:t>
            </a:r>
          </a:p>
        </p:txBody>
      </p:sp>
      <p:sp>
        <p:nvSpPr>
          <p:cNvPr id="24602" name="TextBox 86"/>
          <p:cNvSpPr txBox="1">
            <a:spLocks noChangeArrowheads="1"/>
          </p:cNvSpPr>
          <p:nvPr/>
        </p:nvSpPr>
        <p:spPr bwMode="auto">
          <a:xfrm>
            <a:off x="7886748" y="1032448"/>
            <a:ext cx="1625600" cy="246063"/>
          </a:xfrm>
          <a:prstGeom prst="rect">
            <a:avLst/>
          </a:prstGeom>
          <a:noFill/>
          <a:ln w="9525">
            <a:noFill/>
            <a:miter lim="800000"/>
            <a:headEnd/>
            <a:tailEnd/>
          </a:ln>
        </p:spPr>
        <p:txBody>
          <a:bodyPr>
            <a:prstTxWarp prst="textNoShape">
              <a:avLst/>
            </a:prstTxWarp>
            <a:spAutoFit/>
          </a:bodyPr>
          <a:lstStyle/>
          <a:p>
            <a:r>
              <a:rPr lang="en-US" altLang="ja-JP"/>
              <a:t>PMT</a:t>
            </a:r>
            <a:r>
              <a:rPr lang="ja-JP" altLang="en-US"/>
              <a:t>メール機能</a:t>
            </a:r>
          </a:p>
        </p:txBody>
      </p:sp>
      <p:sp>
        <p:nvSpPr>
          <p:cNvPr id="74" name="正方形/長方形 73"/>
          <p:cNvSpPr/>
          <p:nvPr/>
        </p:nvSpPr>
        <p:spPr>
          <a:xfrm>
            <a:off x="7832677" y="1371587"/>
            <a:ext cx="1955800" cy="1323439"/>
          </a:xfrm>
          <a:prstGeom prst="rect">
            <a:avLst/>
          </a:prstGeom>
        </p:spPr>
        <p:txBody>
          <a:bodyPr>
            <a:prstTxWarp prst="textNoShape">
              <a:avLst/>
            </a:prstTxWarp>
            <a:spAutoFit/>
          </a:bodyPr>
          <a:lstStyle/>
          <a:p>
            <a:r>
              <a:rPr lang="en-US" altLang="ja-JP" sz="800" dirty="0" err="1" smtClean="0">
                <a:solidFill>
                  <a:srgbClr val="7F7F7F"/>
                </a:solidFill>
              </a:rPr>
              <a:t>KnowledgeLine</a:t>
            </a:r>
            <a:r>
              <a:rPr lang="ja-JP" altLang="en-US" sz="800" dirty="0" smtClean="0">
                <a:solidFill>
                  <a:srgbClr val="7F7F7F"/>
                </a:solidFill>
              </a:rPr>
              <a:t>からメールを発信することが可能。</a:t>
            </a:r>
            <a:endParaRPr lang="en-US" altLang="ja-JP" sz="800" dirty="0" smtClean="0">
              <a:solidFill>
                <a:srgbClr val="7F7F7F"/>
              </a:solidFill>
            </a:endParaRPr>
          </a:p>
          <a:p>
            <a:r>
              <a:rPr lang="ja-JP" altLang="en-US" sz="800" dirty="0" smtClean="0">
                <a:solidFill>
                  <a:srgbClr val="7F7F7F"/>
                </a:solidFill>
              </a:rPr>
              <a:t>発信場所の</a:t>
            </a:r>
            <a:r>
              <a:rPr lang="en-US" altLang="ja-JP" sz="800" dirty="0" smtClean="0">
                <a:solidFill>
                  <a:srgbClr val="7F7F7F"/>
                </a:solidFill>
              </a:rPr>
              <a:t>URL</a:t>
            </a:r>
            <a:r>
              <a:rPr lang="ja-JP" altLang="en-US" sz="800" dirty="0" smtClean="0">
                <a:solidFill>
                  <a:srgbClr val="7F7F7F"/>
                </a:solidFill>
              </a:rPr>
              <a:t>が自動記録されるので、誰が誰に情報を発信したかの記録が残る。（ただし、現仕様は</a:t>
            </a:r>
            <a:r>
              <a:rPr lang="en-US" altLang="ja-JP" sz="800" dirty="0" err="1" smtClean="0">
                <a:solidFill>
                  <a:srgbClr val="7F7F7F"/>
                </a:solidFill>
              </a:rPr>
              <a:t>KnowledgeLine</a:t>
            </a:r>
            <a:r>
              <a:rPr lang="ja-JP" altLang="en-US" sz="800" dirty="0" smtClean="0">
                <a:solidFill>
                  <a:srgbClr val="7F7F7F"/>
                </a:solidFill>
              </a:rPr>
              <a:t>のアカウント保有者同士に限る）</a:t>
            </a:r>
            <a:endParaRPr lang="ja-JP" altLang="en-US" sz="800" dirty="0">
              <a:solidFill>
                <a:srgbClr val="7F7F7F"/>
              </a:solidFill>
            </a:endParaRPr>
          </a:p>
          <a:p>
            <a:r>
              <a:rPr lang="ja-JP" altLang="en-US" sz="800" dirty="0">
                <a:solidFill>
                  <a:srgbClr val="7F7F7F"/>
                </a:solidFill>
              </a:rPr>
              <a:t>報告・連絡相談機能は</a:t>
            </a:r>
            <a:r>
              <a:rPr lang="ja-JP" altLang="en-US" sz="800" dirty="0" smtClean="0">
                <a:solidFill>
                  <a:srgbClr val="7F7F7F"/>
                </a:solidFill>
              </a:rPr>
              <a:t>、レポーティングシステム</a:t>
            </a:r>
            <a:r>
              <a:rPr lang="ja-JP" altLang="en-US" sz="800" dirty="0">
                <a:solidFill>
                  <a:srgbClr val="7F7F7F"/>
                </a:solidFill>
              </a:rPr>
              <a:t>と</a:t>
            </a:r>
            <a:r>
              <a:rPr lang="ja-JP" altLang="en-US" sz="800" dirty="0" smtClean="0">
                <a:solidFill>
                  <a:srgbClr val="7F7F7F"/>
                </a:solidFill>
              </a:rPr>
              <a:t>してカスタマイズ可能な機能として最小機能が実装されている。</a:t>
            </a:r>
            <a:endParaRPr lang="ja-JP" altLang="en-US" sz="800" dirty="0">
              <a:solidFill>
                <a:srgbClr val="7F7F7F"/>
              </a:solidFill>
            </a:endParaRPr>
          </a:p>
        </p:txBody>
      </p:sp>
      <p:sp>
        <p:nvSpPr>
          <p:cNvPr id="75" name="TextBox 64"/>
          <p:cNvSpPr txBox="1"/>
          <p:nvPr/>
        </p:nvSpPr>
        <p:spPr>
          <a:xfrm>
            <a:off x="7819976" y="3091281"/>
            <a:ext cx="1988881" cy="2369880"/>
          </a:xfrm>
          <a:prstGeom prst="rect">
            <a:avLst/>
          </a:prstGeom>
          <a:noFill/>
          <a:ln>
            <a:solidFill>
              <a:srgbClr val="4F81BD"/>
            </a:solidFill>
          </a:ln>
        </p:spPr>
        <p:txBody>
          <a:bodyPr wrap="square">
            <a:prstTxWarp prst="textNoShape">
              <a:avLst/>
            </a:prstTxWarp>
            <a:spAutoFit/>
          </a:bodyPr>
          <a:lstStyle/>
          <a:p>
            <a:r>
              <a:rPr lang="ja-JP" altLang="en-US" dirty="0"/>
              <a:t>カード拡張機能</a:t>
            </a:r>
          </a:p>
          <a:p>
            <a:endParaRPr lang="ja-JP" altLang="en-US" dirty="0"/>
          </a:p>
          <a:p>
            <a:r>
              <a:rPr lang="en-US" altLang="ja-JP" sz="800" dirty="0">
                <a:solidFill>
                  <a:srgbClr val="7F7F7F"/>
                </a:solidFill>
              </a:rPr>
              <a:t>1</a:t>
            </a:r>
            <a:r>
              <a:rPr lang="ja-JP" altLang="en-US" sz="800" dirty="0">
                <a:solidFill>
                  <a:srgbClr val="7F7F7F"/>
                </a:solidFill>
              </a:rPr>
              <a:t>．添付ファイル</a:t>
            </a:r>
          </a:p>
          <a:p>
            <a:r>
              <a:rPr lang="en-US" altLang="ja-JP" sz="800" dirty="0">
                <a:solidFill>
                  <a:srgbClr val="7F7F7F"/>
                </a:solidFill>
              </a:rPr>
              <a:t>2</a:t>
            </a:r>
            <a:r>
              <a:rPr lang="ja-JP" altLang="en-US" sz="800" dirty="0">
                <a:solidFill>
                  <a:srgbClr val="7F7F7F"/>
                </a:solidFill>
              </a:rPr>
              <a:t>．他のカードへのリンク</a:t>
            </a:r>
          </a:p>
          <a:p>
            <a:r>
              <a:rPr lang="en-US" altLang="ja-JP" sz="800" dirty="0">
                <a:solidFill>
                  <a:srgbClr val="7F7F7F"/>
                </a:solidFill>
              </a:rPr>
              <a:t>3</a:t>
            </a:r>
            <a:r>
              <a:rPr lang="ja-JP" altLang="en-US" sz="800" dirty="0">
                <a:solidFill>
                  <a:srgbClr val="7F7F7F"/>
                </a:solidFill>
              </a:rPr>
              <a:t>．予算管理</a:t>
            </a:r>
          </a:p>
          <a:p>
            <a:r>
              <a:rPr lang="en-US" altLang="ja-JP" sz="800" dirty="0">
                <a:solidFill>
                  <a:srgbClr val="7F7F7F"/>
                </a:solidFill>
              </a:rPr>
              <a:t>4</a:t>
            </a:r>
            <a:r>
              <a:rPr lang="ja-JP" altLang="en-US" sz="800" dirty="0">
                <a:solidFill>
                  <a:srgbClr val="7F7F7F"/>
                </a:solidFill>
              </a:rPr>
              <a:t>．子プロジェクトの作成</a:t>
            </a:r>
          </a:p>
          <a:p>
            <a:r>
              <a:rPr lang="en-US" altLang="ja-JP" sz="800" dirty="0">
                <a:solidFill>
                  <a:srgbClr val="7F7F7F"/>
                </a:solidFill>
              </a:rPr>
              <a:t>5</a:t>
            </a:r>
            <a:r>
              <a:rPr lang="ja-JP" altLang="en-US" sz="800" dirty="0">
                <a:solidFill>
                  <a:srgbClr val="7F7F7F"/>
                </a:solidFill>
              </a:rPr>
              <a:t>．承認機能</a:t>
            </a:r>
          </a:p>
          <a:p>
            <a:r>
              <a:rPr lang="en-US" altLang="ja-JP" sz="800" dirty="0">
                <a:solidFill>
                  <a:srgbClr val="7F7F7F"/>
                </a:solidFill>
              </a:rPr>
              <a:t>6</a:t>
            </a:r>
            <a:r>
              <a:rPr lang="ja-JP" altLang="en-US" sz="800" dirty="0">
                <a:solidFill>
                  <a:srgbClr val="7F7F7F"/>
                </a:solidFill>
              </a:rPr>
              <a:t>．</a:t>
            </a:r>
            <a:r>
              <a:rPr lang="en-US" altLang="ja-JP" sz="800" dirty="0">
                <a:solidFill>
                  <a:srgbClr val="7F7F7F"/>
                </a:solidFill>
              </a:rPr>
              <a:t>URL</a:t>
            </a:r>
            <a:r>
              <a:rPr lang="ja-JP" altLang="en-US" sz="800" dirty="0">
                <a:solidFill>
                  <a:srgbClr val="7F7F7F"/>
                </a:solidFill>
              </a:rPr>
              <a:t>リスト</a:t>
            </a:r>
          </a:p>
          <a:p>
            <a:r>
              <a:rPr lang="en-US" altLang="ja-JP" sz="800" dirty="0">
                <a:solidFill>
                  <a:srgbClr val="7F7F7F"/>
                </a:solidFill>
              </a:rPr>
              <a:t>7</a:t>
            </a:r>
            <a:r>
              <a:rPr lang="ja-JP" altLang="en-US" sz="800" dirty="0">
                <a:solidFill>
                  <a:srgbClr val="7F7F7F"/>
                </a:solidFill>
              </a:rPr>
              <a:t>．</a:t>
            </a:r>
            <a:r>
              <a:rPr lang="ja-JP" altLang="en-US" sz="800" dirty="0" smtClean="0">
                <a:solidFill>
                  <a:srgbClr val="7F7F7F"/>
                </a:solidFill>
              </a:rPr>
              <a:t>足跡</a:t>
            </a:r>
            <a:endParaRPr lang="en-US" altLang="ja-JP" sz="800" dirty="0" smtClean="0">
              <a:solidFill>
                <a:srgbClr val="7F7F7F"/>
              </a:solidFill>
            </a:endParaRPr>
          </a:p>
          <a:p>
            <a:endParaRPr lang="en-US" altLang="ja-JP" sz="800" dirty="0">
              <a:solidFill>
                <a:srgbClr val="7F7F7F"/>
              </a:solidFill>
            </a:endParaRPr>
          </a:p>
          <a:p>
            <a:r>
              <a:rPr lang="ja-JP" altLang="en-US" sz="800" dirty="0" smtClean="0">
                <a:solidFill>
                  <a:srgbClr val="7F7F7F"/>
                </a:solidFill>
              </a:rPr>
              <a:t>添付ファイルは、</a:t>
            </a:r>
            <a:r>
              <a:rPr lang="en-US" altLang="ja-JP" sz="800" dirty="0" smtClean="0">
                <a:solidFill>
                  <a:srgbClr val="7F7F7F"/>
                </a:solidFill>
              </a:rPr>
              <a:t>MT</a:t>
            </a:r>
            <a:r>
              <a:rPr lang="ja-JP" altLang="en-US" sz="800" dirty="0" smtClean="0">
                <a:solidFill>
                  <a:srgbClr val="7F7F7F"/>
                </a:solidFill>
              </a:rPr>
              <a:t>毎に数の制限なくファイルを登録できる。この機能をメインで使う</a:t>
            </a:r>
            <a:r>
              <a:rPr lang="en-US" altLang="ja-JP" sz="800" dirty="0" smtClean="0">
                <a:solidFill>
                  <a:srgbClr val="7F7F7F"/>
                </a:solidFill>
              </a:rPr>
              <a:t>PMT</a:t>
            </a:r>
            <a:r>
              <a:rPr lang="ja-JP" altLang="en-US" sz="800" dirty="0" smtClean="0">
                <a:solidFill>
                  <a:srgbClr val="7F7F7F"/>
                </a:solidFill>
              </a:rPr>
              <a:t>は、ファイルサーバとなる。添付ファイルは他の</a:t>
            </a:r>
            <a:r>
              <a:rPr lang="en-US" altLang="ja-JP" sz="800" dirty="0" smtClean="0">
                <a:solidFill>
                  <a:srgbClr val="7F7F7F"/>
                </a:solidFill>
              </a:rPr>
              <a:t>MT</a:t>
            </a:r>
            <a:r>
              <a:rPr lang="ja-JP" altLang="en-US" sz="800" dirty="0" smtClean="0">
                <a:solidFill>
                  <a:srgbClr val="7F7F7F"/>
                </a:solidFill>
              </a:rPr>
              <a:t>にもエイリアスをつくれることで、マスターファイルとして情報の一元管理にもなり、いつ誰がダウンロードしかも記録している。</a:t>
            </a:r>
            <a:endParaRPr lang="ja-JP" altLang="en-US" sz="800" dirty="0">
              <a:solidFill>
                <a:srgbClr val="7F7F7F"/>
              </a:solidFill>
            </a:endParaRPr>
          </a:p>
        </p:txBody>
      </p:sp>
      <p:sp>
        <p:nvSpPr>
          <p:cNvPr id="24606" name="角丸四角形 76"/>
          <p:cNvSpPr>
            <a:spLocks noChangeArrowheads="1"/>
          </p:cNvSpPr>
          <p:nvPr/>
        </p:nvSpPr>
        <p:spPr bwMode="auto">
          <a:xfrm>
            <a:off x="3954463" y="5748338"/>
            <a:ext cx="3665537" cy="619125"/>
          </a:xfrm>
          <a:prstGeom prst="roundRect">
            <a:avLst>
              <a:gd name="adj" fmla="val 4394"/>
            </a:avLst>
          </a:prstGeom>
          <a:noFill/>
          <a:ln w="9525">
            <a:solidFill>
              <a:schemeClr val="tx1"/>
            </a:solidFill>
            <a:round/>
            <a:headEnd/>
            <a:tailEnd/>
          </a:ln>
        </p:spPr>
        <p:txBody>
          <a:bodyPr>
            <a:prstTxWarp prst="textNoShape">
              <a:avLst/>
            </a:prstTxWarp>
          </a:bodyPr>
          <a:lstStyle/>
          <a:p>
            <a:endParaRPr lang="ja-JP" altLang="en-US"/>
          </a:p>
        </p:txBody>
      </p:sp>
      <p:pic>
        <p:nvPicPr>
          <p:cNvPr id="24607" name="図 77" descr="icon_m.gif"/>
          <p:cNvPicPr>
            <a:picLocks noChangeAspect="1"/>
          </p:cNvPicPr>
          <p:nvPr/>
        </p:nvPicPr>
        <p:blipFill>
          <a:blip r:embed="rId6"/>
          <a:srcRect/>
          <a:stretch>
            <a:fillRect/>
          </a:stretch>
        </p:blipFill>
        <p:spPr bwMode="auto">
          <a:xfrm>
            <a:off x="7781925" y="2746022"/>
            <a:ext cx="330200" cy="330200"/>
          </a:xfrm>
          <a:prstGeom prst="rect">
            <a:avLst/>
          </a:prstGeom>
          <a:noFill/>
          <a:ln w="9525">
            <a:noFill/>
            <a:miter lim="800000"/>
            <a:headEnd/>
            <a:tailEnd/>
          </a:ln>
        </p:spPr>
      </p:pic>
      <p:pic>
        <p:nvPicPr>
          <p:cNvPr id="24608" name="図 78" descr="icon_t.gif"/>
          <p:cNvPicPr>
            <a:picLocks noChangeAspect="1"/>
          </p:cNvPicPr>
          <p:nvPr/>
        </p:nvPicPr>
        <p:blipFill>
          <a:blip r:embed="rId7"/>
          <a:srcRect/>
          <a:stretch>
            <a:fillRect/>
          </a:stretch>
        </p:blipFill>
        <p:spPr bwMode="auto">
          <a:xfrm>
            <a:off x="8112125" y="2746022"/>
            <a:ext cx="330200" cy="330200"/>
          </a:xfrm>
          <a:prstGeom prst="rect">
            <a:avLst/>
          </a:prstGeom>
          <a:noFill/>
          <a:ln w="9525">
            <a:noFill/>
            <a:miter lim="800000"/>
            <a:headEnd/>
            <a:tailEnd/>
          </a:ln>
        </p:spPr>
      </p:pic>
      <p:sp>
        <p:nvSpPr>
          <p:cNvPr id="24609" name="TextBox 45"/>
          <p:cNvSpPr txBox="1">
            <a:spLocks noChangeArrowheads="1"/>
          </p:cNvSpPr>
          <p:nvPr/>
        </p:nvSpPr>
        <p:spPr bwMode="auto">
          <a:xfrm>
            <a:off x="8442325" y="2749197"/>
            <a:ext cx="1463675" cy="246063"/>
          </a:xfrm>
          <a:prstGeom prst="rect">
            <a:avLst/>
          </a:prstGeom>
          <a:noFill/>
          <a:ln w="9525">
            <a:noFill/>
            <a:miter lim="800000"/>
            <a:headEnd/>
            <a:tailEnd/>
          </a:ln>
        </p:spPr>
        <p:txBody>
          <a:bodyPr wrap="none">
            <a:prstTxWarp prst="textNoShape">
              <a:avLst/>
            </a:prstTxWarp>
            <a:spAutoFit/>
          </a:bodyPr>
          <a:lstStyle/>
          <a:p>
            <a:r>
              <a:rPr lang="ja-JP" altLang="en-US" dirty="0">
                <a:latin typeface="ヒラギノ角ゴ Pro W6" pitchFamily="-103" charset="-128"/>
                <a:ea typeface="ヒラギノ角ゴ Pro W6" pitchFamily="-103" charset="-128"/>
                <a:cs typeface="ヒラギノ角ゴ Pro W6" pitchFamily="-103" charset="-128"/>
              </a:rPr>
              <a:t>はカードオブジェクト</a:t>
            </a:r>
          </a:p>
        </p:txBody>
      </p:sp>
      <p:sp>
        <p:nvSpPr>
          <p:cNvPr id="81" name="サブタイトル 2"/>
          <p:cNvSpPr txBox="1">
            <a:spLocks/>
          </p:cNvSpPr>
          <p:nvPr/>
        </p:nvSpPr>
        <p:spPr>
          <a:xfrm>
            <a:off x="101600" y="5364143"/>
            <a:ext cx="2286000" cy="1269955"/>
          </a:xfrm>
          <a:prstGeom prst="rect">
            <a:avLst/>
          </a:prstGeom>
          <a:ln>
            <a:solidFill>
              <a:srgbClr val="000000"/>
            </a:solidFill>
          </a:ln>
        </p:spPr>
        <p:txBody>
          <a:bodyPr lIns="128016" tIns="64008" rIns="128016" bIns="64008">
            <a:prstTxWarp prst="textNoShape">
              <a:avLst/>
            </a:prstTxWarp>
            <a:normAutofit fontScale="62500" lnSpcReduction="20000"/>
          </a:bodyPr>
          <a:lstStyle/>
          <a:p>
            <a:pPr algn="r" defTabSz="639763">
              <a:lnSpc>
                <a:spcPct val="80000"/>
              </a:lnSpc>
              <a:spcBef>
                <a:spcPct val="20000"/>
              </a:spcBef>
              <a:buFont typeface="Arial" pitchFamily="-103" charset="0"/>
              <a:buNone/>
            </a:pPr>
            <a:r>
              <a:rPr lang="en-US" altLang="ja-JP" sz="900" dirty="0">
                <a:solidFill>
                  <a:srgbClr val="000000"/>
                </a:solidFill>
              </a:rPr>
              <a:t>PMT</a:t>
            </a:r>
            <a:r>
              <a:rPr lang="ja-JP" altLang="en-US" sz="900" dirty="0">
                <a:solidFill>
                  <a:srgbClr val="000000"/>
                </a:solidFill>
              </a:rPr>
              <a:t>モデル構造</a:t>
            </a:r>
          </a:p>
          <a:p>
            <a:pPr algn="ctr" defTabSz="639763">
              <a:lnSpc>
                <a:spcPct val="120000"/>
              </a:lnSpc>
              <a:spcBef>
                <a:spcPct val="20000"/>
              </a:spcBef>
              <a:buFont typeface="Arial" pitchFamily="-103" charset="0"/>
              <a:buNone/>
            </a:pPr>
            <a:endParaRPr lang="ja-JP" altLang="en-US" sz="900" dirty="0">
              <a:solidFill>
                <a:srgbClr val="898989"/>
              </a:solidFill>
            </a:endParaRPr>
          </a:p>
          <a:p>
            <a:pPr defTabSz="639763">
              <a:lnSpc>
                <a:spcPct val="120000"/>
              </a:lnSpc>
              <a:spcBef>
                <a:spcPct val="20000"/>
              </a:spcBef>
              <a:buFont typeface="Arial" pitchFamily="-103" charset="0"/>
              <a:buNone/>
            </a:pPr>
            <a:r>
              <a:rPr lang="en-US" altLang="ja-JP" sz="1100" dirty="0">
                <a:solidFill>
                  <a:srgbClr val="898989"/>
                </a:solidFill>
              </a:rPr>
              <a:t>PMT</a:t>
            </a:r>
            <a:r>
              <a:rPr lang="ja-JP" altLang="en-US" sz="1100" dirty="0">
                <a:solidFill>
                  <a:srgbClr val="898989"/>
                </a:solidFill>
              </a:rPr>
              <a:t>モデルを階層的に設計することで、業務</a:t>
            </a:r>
            <a:r>
              <a:rPr lang="ja-JP" altLang="en-US" sz="1100" dirty="0" smtClean="0">
                <a:solidFill>
                  <a:srgbClr val="898989"/>
                </a:solidFill>
              </a:rPr>
              <a:t>を詳細な</a:t>
            </a:r>
            <a:r>
              <a:rPr lang="en-US" altLang="ja-JP" sz="1100" dirty="0" smtClean="0">
                <a:solidFill>
                  <a:srgbClr val="898989"/>
                </a:solidFill>
              </a:rPr>
              <a:t>WBS</a:t>
            </a:r>
            <a:r>
              <a:rPr lang="ja-JP" altLang="en-US" sz="1100" dirty="0" smtClean="0">
                <a:solidFill>
                  <a:srgbClr val="898989"/>
                </a:solidFill>
              </a:rPr>
              <a:t>構造で</a:t>
            </a:r>
            <a:r>
              <a:rPr lang="ja-JP" altLang="en-US" sz="1100" dirty="0">
                <a:solidFill>
                  <a:srgbClr val="898989"/>
                </a:solidFill>
              </a:rPr>
              <a:t>表現し、またその業務の遂行を参加者で同時並行に書き加えることでプロセス、進行状態を可視化することができる</a:t>
            </a:r>
            <a:r>
              <a:rPr lang="ja-JP" altLang="en-US" sz="1100" dirty="0" smtClean="0">
                <a:solidFill>
                  <a:srgbClr val="898989"/>
                </a:solidFill>
              </a:rPr>
              <a:t>。</a:t>
            </a:r>
            <a:endParaRPr lang="en-US" altLang="ja-JP" sz="1100" dirty="0" smtClean="0">
              <a:solidFill>
                <a:srgbClr val="898989"/>
              </a:solidFill>
            </a:endParaRPr>
          </a:p>
          <a:p>
            <a:pPr defTabSz="639763">
              <a:lnSpc>
                <a:spcPct val="120000"/>
              </a:lnSpc>
              <a:spcBef>
                <a:spcPct val="20000"/>
              </a:spcBef>
              <a:buFont typeface="Arial" pitchFamily="-103" charset="0"/>
              <a:buNone/>
            </a:pPr>
            <a:endParaRPr lang="en-US" altLang="ja-JP" sz="1100" dirty="0">
              <a:solidFill>
                <a:srgbClr val="898989"/>
              </a:solidFill>
            </a:endParaRPr>
          </a:p>
          <a:p>
            <a:pPr defTabSz="639763">
              <a:lnSpc>
                <a:spcPct val="120000"/>
              </a:lnSpc>
              <a:spcBef>
                <a:spcPct val="20000"/>
              </a:spcBef>
              <a:buFont typeface="Arial" pitchFamily="-103" charset="0"/>
              <a:buNone/>
            </a:pPr>
            <a:r>
              <a:rPr lang="ja-JP" altLang="en-US" sz="1100" dirty="0" smtClean="0">
                <a:solidFill>
                  <a:srgbClr val="898989"/>
                </a:solidFill>
              </a:rPr>
              <a:t>ガントチャート機能</a:t>
            </a:r>
            <a:endParaRPr lang="en-US" altLang="ja-JP" sz="1100" dirty="0" smtClean="0">
              <a:solidFill>
                <a:srgbClr val="898989"/>
              </a:solidFill>
            </a:endParaRPr>
          </a:p>
          <a:p>
            <a:pPr defTabSz="639763">
              <a:lnSpc>
                <a:spcPct val="120000"/>
              </a:lnSpc>
              <a:spcBef>
                <a:spcPct val="20000"/>
              </a:spcBef>
              <a:buFont typeface="Arial" pitchFamily="-103" charset="0"/>
              <a:buNone/>
            </a:pPr>
            <a:r>
              <a:rPr lang="ja-JP" altLang="en-US" sz="1100" dirty="0" smtClean="0">
                <a:solidFill>
                  <a:srgbClr val="898989"/>
                </a:solidFill>
              </a:rPr>
              <a:t>稼働実績集計</a:t>
            </a:r>
            <a:endParaRPr lang="en-US" altLang="ja-JP" sz="1100" dirty="0" smtClean="0">
              <a:solidFill>
                <a:srgbClr val="898989"/>
              </a:solidFill>
            </a:endParaRPr>
          </a:p>
          <a:p>
            <a:pPr defTabSz="639763">
              <a:lnSpc>
                <a:spcPct val="120000"/>
              </a:lnSpc>
              <a:spcBef>
                <a:spcPct val="20000"/>
              </a:spcBef>
              <a:buFont typeface="Arial" pitchFamily="-103" charset="0"/>
              <a:buNone/>
            </a:pPr>
            <a:r>
              <a:rPr lang="ja-JP" altLang="en-US" sz="1100" dirty="0" smtClean="0">
                <a:solidFill>
                  <a:srgbClr val="898989"/>
                </a:solidFill>
              </a:rPr>
              <a:t>承認機能</a:t>
            </a:r>
            <a:endParaRPr lang="ja-JP" altLang="en-US" sz="1100" dirty="0">
              <a:solidFill>
                <a:srgbClr val="898989"/>
              </a:solidFill>
            </a:endParaRPr>
          </a:p>
        </p:txBody>
      </p:sp>
      <p:sp>
        <p:nvSpPr>
          <p:cNvPr id="83" name="TextBox 78"/>
          <p:cNvSpPr txBox="1"/>
          <p:nvPr/>
        </p:nvSpPr>
        <p:spPr>
          <a:xfrm>
            <a:off x="119063" y="776079"/>
            <a:ext cx="2184400" cy="1754326"/>
          </a:xfrm>
          <a:prstGeom prst="rect">
            <a:avLst/>
          </a:prstGeom>
          <a:noFill/>
          <a:ln>
            <a:solidFill>
              <a:srgbClr val="4F81BD"/>
            </a:solidFill>
          </a:ln>
        </p:spPr>
        <p:txBody>
          <a:bodyPr>
            <a:prstTxWarp prst="textNoShape">
              <a:avLst/>
            </a:prstTxWarp>
            <a:spAutoFit/>
          </a:bodyPr>
          <a:lstStyle/>
          <a:p>
            <a:r>
              <a:rPr lang="ja-JP" altLang="en-US" dirty="0"/>
              <a:t>グループ、メンバ制御（</a:t>
            </a:r>
            <a:r>
              <a:rPr lang="en-US" altLang="ja-JP" dirty="0"/>
              <a:t>ACL</a:t>
            </a:r>
            <a:r>
              <a:rPr lang="ja-JP" altLang="en-US" dirty="0"/>
              <a:t>）</a:t>
            </a:r>
          </a:p>
          <a:p>
            <a:endParaRPr lang="ja-JP" altLang="en-US" dirty="0"/>
          </a:p>
          <a:p>
            <a:r>
              <a:rPr lang="ja-JP" altLang="en-US" sz="800" dirty="0">
                <a:solidFill>
                  <a:srgbClr val="7F7F7F"/>
                </a:solidFill>
              </a:rPr>
              <a:t>組織情報を元に</a:t>
            </a:r>
            <a:r>
              <a:rPr lang="ja-JP" altLang="en-US" sz="800" dirty="0" smtClean="0">
                <a:solidFill>
                  <a:srgbClr val="7F7F7F"/>
                </a:solidFill>
              </a:rPr>
              <a:t>メンバー</a:t>
            </a:r>
            <a:endParaRPr lang="en-US" altLang="ja-JP" sz="800" dirty="0" smtClean="0">
              <a:solidFill>
                <a:srgbClr val="7F7F7F"/>
              </a:solidFill>
            </a:endParaRPr>
          </a:p>
          <a:p>
            <a:r>
              <a:rPr lang="ja-JP" altLang="en-US" sz="800" dirty="0" smtClean="0">
                <a:solidFill>
                  <a:srgbClr val="7F7F7F"/>
                </a:solidFill>
              </a:rPr>
              <a:t>の</a:t>
            </a:r>
            <a:r>
              <a:rPr lang="ja-JP" altLang="en-US" sz="800" dirty="0">
                <a:solidFill>
                  <a:srgbClr val="7F7F7F"/>
                </a:solidFill>
              </a:rPr>
              <a:t>追加、削除</a:t>
            </a:r>
            <a:r>
              <a:rPr lang="ja-JP" altLang="en-US" sz="800" dirty="0" smtClean="0">
                <a:solidFill>
                  <a:srgbClr val="7F7F7F"/>
                </a:solidFill>
              </a:rPr>
              <a:t>、グループの</a:t>
            </a:r>
            <a:endParaRPr lang="en-US" altLang="ja-JP" sz="800" dirty="0" smtClean="0">
              <a:solidFill>
                <a:srgbClr val="7F7F7F"/>
              </a:solidFill>
            </a:endParaRPr>
          </a:p>
          <a:p>
            <a:r>
              <a:rPr lang="ja-JP" altLang="en-US" sz="800" dirty="0" smtClean="0">
                <a:solidFill>
                  <a:srgbClr val="7F7F7F"/>
                </a:solidFill>
              </a:rPr>
              <a:t>作成</a:t>
            </a:r>
            <a:r>
              <a:rPr lang="ja-JP" altLang="en-US" sz="800" dirty="0">
                <a:solidFill>
                  <a:srgbClr val="7F7F7F"/>
                </a:solidFill>
              </a:rPr>
              <a:t>が可能</a:t>
            </a:r>
            <a:r>
              <a:rPr lang="ja-JP" altLang="en-US" sz="800" dirty="0" smtClean="0">
                <a:solidFill>
                  <a:srgbClr val="7F7F7F"/>
                </a:solidFill>
              </a:rPr>
              <a:t>。この</a:t>
            </a:r>
            <a:r>
              <a:rPr lang="ja-JP" altLang="en-US" sz="800" dirty="0">
                <a:solidFill>
                  <a:srgbClr val="7F7F7F"/>
                </a:solidFill>
              </a:rPr>
              <a:t>機能は</a:t>
            </a:r>
            <a:r>
              <a:rPr lang="ja-JP" altLang="en-US" sz="800" dirty="0" smtClean="0">
                <a:solidFill>
                  <a:srgbClr val="7F7F7F"/>
                </a:solidFill>
              </a:rPr>
              <a:t>、</a:t>
            </a:r>
            <a:endParaRPr lang="en-US" altLang="ja-JP" sz="800" dirty="0" smtClean="0">
              <a:solidFill>
                <a:srgbClr val="7F7F7F"/>
              </a:solidFill>
            </a:endParaRPr>
          </a:p>
          <a:p>
            <a:r>
              <a:rPr lang="ja-JP" altLang="en-US" sz="800" dirty="0" smtClean="0">
                <a:solidFill>
                  <a:srgbClr val="7F7F7F"/>
                </a:solidFill>
              </a:rPr>
              <a:t>ミッション</a:t>
            </a:r>
            <a:r>
              <a:rPr lang="ja-JP" altLang="en-US" sz="800" dirty="0">
                <a:solidFill>
                  <a:srgbClr val="7F7F7F"/>
                </a:solidFill>
              </a:rPr>
              <a:t>、タスク単位</a:t>
            </a:r>
            <a:r>
              <a:rPr lang="ja-JP" altLang="en-US" sz="800" dirty="0" smtClean="0">
                <a:solidFill>
                  <a:srgbClr val="7F7F7F"/>
                </a:solidFill>
              </a:rPr>
              <a:t>でも</a:t>
            </a:r>
            <a:endParaRPr lang="en-US" altLang="ja-JP" sz="800" dirty="0" smtClean="0">
              <a:solidFill>
                <a:srgbClr val="7F7F7F"/>
              </a:solidFill>
            </a:endParaRPr>
          </a:p>
          <a:p>
            <a:r>
              <a:rPr lang="ja-JP" altLang="en-US" sz="800" dirty="0" smtClean="0">
                <a:solidFill>
                  <a:srgbClr val="7F7F7F"/>
                </a:solidFill>
              </a:rPr>
              <a:t>設定</a:t>
            </a:r>
            <a:r>
              <a:rPr lang="ja-JP" altLang="en-US" sz="800" dirty="0">
                <a:solidFill>
                  <a:srgbClr val="7F7F7F"/>
                </a:solidFill>
              </a:rPr>
              <a:t>可能であるため</a:t>
            </a:r>
            <a:r>
              <a:rPr lang="ja-JP" altLang="en-US" sz="800" dirty="0" smtClean="0">
                <a:solidFill>
                  <a:srgbClr val="7F7F7F"/>
                </a:solidFill>
              </a:rPr>
              <a:t>、</a:t>
            </a:r>
            <a:endParaRPr lang="en-US" altLang="ja-JP" sz="800" dirty="0" smtClean="0">
              <a:solidFill>
                <a:srgbClr val="7F7F7F"/>
              </a:solidFill>
            </a:endParaRPr>
          </a:p>
          <a:p>
            <a:r>
              <a:rPr lang="ja-JP" altLang="en-US" sz="800" dirty="0" smtClean="0">
                <a:solidFill>
                  <a:srgbClr val="7F7F7F"/>
                </a:solidFill>
              </a:rPr>
              <a:t>プロジェクト内</a:t>
            </a:r>
            <a:r>
              <a:rPr lang="ja-JP" altLang="en-US" sz="800" dirty="0">
                <a:solidFill>
                  <a:srgbClr val="7F7F7F"/>
                </a:solidFill>
              </a:rPr>
              <a:t>の詳細</a:t>
            </a:r>
            <a:r>
              <a:rPr lang="ja-JP" altLang="en-US" sz="800" dirty="0" smtClean="0">
                <a:solidFill>
                  <a:srgbClr val="7F7F7F"/>
                </a:solidFill>
              </a:rPr>
              <a:t>な</a:t>
            </a:r>
            <a:endParaRPr lang="en-US" altLang="ja-JP" sz="800" dirty="0" smtClean="0">
              <a:solidFill>
                <a:srgbClr val="7F7F7F"/>
              </a:solidFill>
            </a:endParaRPr>
          </a:p>
          <a:p>
            <a:r>
              <a:rPr lang="ja-JP" altLang="en-US" sz="800" dirty="0" smtClean="0">
                <a:solidFill>
                  <a:srgbClr val="7F7F7F"/>
                </a:solidFill>
              </a:rPr>
              <a:t>アクセス</a:t>
            </a:r>
            <a:r>
              <a:rPr lang="ja-JP" altLang="en-US" sz="800" dirty="0">
                <a:solidFill>
                  <a:srgbClr val="7F7F7F"/>
                </a:solidFill>
              </a:rPr>
              <a:t>制御（</a:t>
            </a:r>
            <a:r>
              <a:rPr lang="en-US" altLang="ja-JP" sz="800" dirty="0">
                <a:solidFill>
                  <a:srgbClr val="7F7F7F"/>
                </a:solidFill>
              </a:rPr>
              <a:t>ACL</a:t>
            </a:r>
            <a:r>
              <a:rPr lang="ja-JP" altLang="en-US" sz="800" dirty="0">
                <a:solidFill>
                  <a:srgbClr val="7F7F7F"/>
                </a:solidFill>
              </a:rPr>
              <a:t>）</a:t>
            </a:r>
            <a:r>
              <a:rPr lang="ja-JP" altLang="en-US" sz="800" dirty="0" smtClean="0">
                <a:solidFill>
                  <a:srgbClr val="7F7F7F"/>
                </a:solidFill>
              </a:rPr>
              <a:t>を</a:t>
            </a:r>
            <a:endParaRPr lang="en-US" altLang="ja-JP" sz="800" dirty="0" smtClean="0">
              <a:solidFill>
                <a:srgbClr val="7F7F7F"/>
              </a:solidFill>
            </a:endParaRPr>
          </a:p>
          <a:p>
            <a:r>
              <a:rPr lang="ja-JP" altLang="en-US" sz="800" dirty="0" smtClean="0">
                <a:solidFill>
                  <a:srgbClr val="7F7F7F"/>
                </a:solidFill>
              </a:rPr>
              <a:t>実現</a:t>
            </a:r>
            <a:r>
              <a:rPr lang="ja-JP" altLang="en-US" sz="800" dirty="0">
                <a:solidFill>
                  <a:srgbClr val="7F7F7F"/>
                </a:solidFill>
              </a:rPr>
              <a:t>する</a:t>
            </a:r>
            <a:r>
              <a:rPr lang="ja-JP" altLang="en-US" sz="800" dirty="0" smtClean="0">
                <a:solidFill>
                  <a:srgbClr val="7F7F7F"/>
                </a:solidFill>
              </a:rPr>
              <a:t>。さらに研究システムである組織権限データベースである</a:t>
            </a:r>
            <a:r>
              <a:rPr lang="en-US" altLang="ja-JP" sz="800" dirty="0" err="1" smtClean="0">
                <a:solidFill>
                  <a:srgbClr val="7F7F7F"/>
                </a:solidFill>
              </a:rPr>
              <a:t>maTrix</a:t>
            </a:r>
            <a:r>
              <a:rPr lang="ja-JP" altLang="en-US" sz="800" dirty="0" smtClean="0">
                <a:solidFill>
                  <a:srgbClr val="7F7F7F"/>
                </a:solidFill>
              </a:rPr>
              <a:t>（</a:t>
            </a:r>
            <a:r>
              <a:rPr lang="en-US" altLang="ja-JP" sz="800" dirty="0" smtClean="0">
                <a:solidFill>
                  <a:srgbClr val="7F7F7F"/>
                </a:solidFill>
              </a:rPr>
              <a:t>p12</a:t>
            </a:r>
            <a:r>
              <a:rPr lang="ja-JP" altLang="en-US" sz="800" dirty="0" smtClean="0">
                <a:solidFill>
                  <a:srgbClr val="7F7F7F"/>
                </a:solidFill>
              </a:rPr>
              <a:t>参照）と接続することで、実行時の権限の認証、記録を行い、証跡を確実に保管する。</a:t>
            </a:r>
            <a:endParaRPr lang="ja-JP" altLang="en-US" sz="800" dirty="0">
              <a:solidFill>
                <a:srgbClr val="7F7F7F"/>
              </a:solidFill>
            </a:endParaRPr>
          </a:p>
        </p:txBody>
      </p:sp>
      <p:sp>
        <p:nvSpPr>
          <p:cNvPr id="84" name="TextBox 80"/>
          <p:cNvSpPr txBox="1"/>
          <p:nvPr/>
        </p:nvSpPr>
        <p:spPr>
          <a:xfrm>
            <a:off x="2667000" y="4244975"/>
            <a:ext cx="1092200" cy="1261884"/>
          </a:xfrm>
          <a:prstGeom prst="rect">
            <a:avLst/>
          </a:prstGeom>
          <a:noFill/>
          <a:ln>
            <a:solidFill>
              <a:srgbClr val="4F81BD"/>
            </a:solidFill>
          </a:ln>
        </p:spPr>
        <p:txBody>
          <a:bodyPr>
            <a:prstTxWarp prst="textNoShape">
              <a:avLst/>
            </a:prstTxWarp>
            <a:spAutoFit/>
          </a:bodyPr>
          <a:lstStyle/>
          <a:p>
            <a:r>
              <a:rPr lang="ja-JP" altLang="en-US" dirty="0" smtClean="0"/>
              <a:t>日報週報管理</a:t>
            </a:r>
            <a:endParaRPr lang="ja-JP" altLang="en-US" dirty="0"/>
          </a:p>
          <a:p>
            <a:endParaRPr lang="ja-JP" altLang="en-US" dirty="0">
              <a:solidFill>
                <a:srgbClr val="7F7F7F"/>
              </a:solidFill>
            </a:endParaRPr>
          </a:p>
          <a:p>
            <a:r>
              <a:rPr lang="en-US" altLang="ja-JP" sz="800" dirty="0">
                <a:solidFill>
                  <a:srgbClr val="7F7F7F"/>
                </a:solidFill>
              </a:rPr>
              <a:t>1</a:t>
            </a:r>
            <a:r>
              <a:rPr lang="ja-JP" altLang="en-US" sz="800" dirty="0">
                <a:solidFill>
                  <a:srgbClr val="7F7F7F"/>
                </a:solidFill>
              </a:rPr>
              <a:t>．委託と受託</a:t>
            </a:r>
          </a:p>
          <a:p>
            <a:r>
              <a:rPr lang="en-US" altLang="ja-JP" sz="800" dirty="0">
                <a:solidFill>
                  <a:srgbClr val="7F7F7F"/>
                </a:solidFill>
              </a:rPr>
              <a:t>2</a:t>
            </a:r>
            <a:r>
              <a:rPr lang="ja-JP" altLang="en-US" sz="800" dirty="0">
                <a:solidFill>
                  <a:srgbClr val="7F7F7F"/>
                </a:solidFill>
              </a:rPr>
              <a:t>．作業時間の</a:t>
            </a:r>
            <a:r>
              <a:rPr lang="ja-JP" altLang="en-US" sz="800" dirty="0" smtClean="0">
                <a:solidFill>
                  <a:srgbClr val="7F7F7F"/>
                </a:solidFill>
              </a:rPr>
              <a:t>入力、月次集計</a:t>
            </a:r>
            <a:endParaRPr lang="ja-JP" altLang="en-US" sz="800" dirty="0">
              <a:solidFill>
                <a:srgbClr val="7F7F7F"/>
              </a:solidFill>
            </a:endParaRPr>
          </a:p>
          <a:p>
            <a:endParaRPr lang="en-US" altLang="ja-JP" sz="800" dirty="0">
              <a:solidFill>
                <a:srgbClr val="7F7F7F"/>
              </a:solidFill>
            </a:endParaRPr>
          </a:p>
          <a:p>
            <a:r>
              <a:rPr lang="ja-JP" altLang="en-US" sz="800" dirty="0" smtClean="0">
                <a:solidFill>
                  <a:srgbClr val="7F7F7F"/>
                </a:solidFill>
              </a:rPr>
              <a:t>ガントチャートを併用してより詳細に管理集計も可能</a:t>
            </a:r>
            <a:endParaRPr lang="ja-JP" altLang="en-US" sz="800" dirty="0">
              <a:solidFill>
                <a:srgbClr val="7F7F7F"/>
              </a:solidFill>
            </a:endParaRPr>
          </a:p>
        </p:txBody>
      </p:sp>
      <p:sp>
        <p:nvSpPr>
          <p:cNvPr id="2" name="円柱 1"/>
          <p:cNvSpPr/>
          <p:nvPr/>
        </p:nvSpPr>
        <p:spPr bwMode="auto">
          <a:xfrm>
            <a:off x="1601640" y="1089894"/>
            <a:ext cx="852944" cy="786615"/>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err="1"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maTrix</a:t>
            </a:r>
            <a:endPar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endParaRPr>
          </a:p>
          <a:p>
            <a:pPr marL="0" marR="0" indent="0" algn="ctr" defTabSz="914400" rtl="0" eaLnBrk="1" fontAlgn="base" latinLnBrk="0" hangingPunct="1">
              <a:lnSpc>
                <a:spcPct val="100000"/>
              </a:lnSpc>
              <a:spcBef>
                <a:spcPct val="0"/>
              </a:spcBef>
              <a:spcAft>
                <a:spcPct val="0"/>
              </a:spcAft>
              <a:buClrTx/>
              <a:buSzTx/>
              <a:buFontTx/>
              <a:buNone/>
              <a:tabLst/>
            </a:pPr>
            <a:r>
              <a:rPr lang="ja-JP" altLang="en-US" dirty="0" smtClean="0">
                <a:latin typeface="ヒラギノ角ゴ Pro W3" pitchFamily="-112" charset="-128"/>
                <a:ea typeface="ヒラギノ角ゴ Pro W3" pitchFamily="-112" charset="-128"/>
                <a:cs typeface="ヒラギノ角ゴ Pro W3" pitchFamily="-112" charset="-128"/>
              </a:rPr>
              <a:t>組織・権限</a:t>
            </a:r>
            <a:r>
              <a:rPr lang="en-US" altLang="ja-JP" dirty="0" smtClean="0">
                <a:latin typeface="ヒラギノ角ゴ Pro W3" pitchFamily="-112" charset="-128"/>
                <a:ea typeface="ヒラギノ角ゴ Pro W3" pitchFamily="-112" charset="-128"/>
                <a:cs typeface="ヒラギノ角ゴ Pro W3" pitchFamily="-112" charset="-128"/>
              </a:rPr>
              <a:t>DB</a:t>
            </a:r>
            <a:endParaRPr kumimoji="1" lang="ja-JP" altLang="en-US" sz="1000" b="0" i="0" u="none" strike="noStrike" cap="none" normalizeH="0" baseline="0" dirty="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3" name="左矢印 2"/>
          <p:cNvSpPr/>
          <p:nvPr/>
        </p:nvSpPr>
        <p:spPr bwMode="auto">
          <a:xfrm>
            <a:off x="7430092" y="6122326"/>
            <a:ext cx="426472" cy="25588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39" name="左矢印 38"/>
          <p:cNvSpPr/>
          <p:nvPr/>
        </p:nvSpPr>
        <p:spPr bwMode="auto">
          <a:xfrm>
            <a:off x="7430857" y="3952792"/>
            <a:ext cx="426472" cy="25588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5" name="正方形/長方形 4"/>
          <p:cNvSpPr/>
          <p:nvPr/>
        </p:nvSpPr>
        <p:spPr>
          <a:xfrm>
            <a:off x="7847087" y="5815118"/>
            <a:ext cx="1980726" cy="830997"/>
          </a:xfrm>
          <a:prstGeom prst="rect">
            <a:avLst/>
          </a:prstGeom>
        </p:spPr>
        <p:txBody>
          <a:bodyPr wrap="square">
            <a:spAutoFit/>
          </a:bodyPr>
          <a:lstStyle/>
          <a:p>
            <a:pPr defTabSz="639763">
              <a:spcBef>
                <a:spcPct val="20000"/>
              </a:spcBef>
              <a:buFont typeface="Arial" pitchFamily="-103" charset="0"/>
              <a:buNone/>
            </a:pPr>
            <a:r>
              <a:rPr lang="en-US" altLang="ja-JP" sz="800" dirty="0">
                <a:solidFill>
                  <a:srgbClr val="898989"/>
                </a:solidFill>
              </a:rPr>
              <a:t>MT</a:t>
            </a:r>
            <a:r>
              <a:rPr lang="ja-JP" altLang="en-US" sz="800" dirty="0">
                <a:solidFill>
                  <a:srgbClr val="898989"/>
                </a:solidFill>
              </a:rPr>
              <a:t>には、それぞれコメント欄があり、さらに合意形成のための議論機能を有している。メール、あるいはメーリングリストによる流れる会話を廃止して、継続的な社内ノウハウ、関係者の意思決定の完全なる記録を実現している。</a:t>
            </a:r>
          </a:p>
        </p:txBody>
      </p:sp>
      <p:sp>
        <p:nvSpPr>
          <p:cNvPr id="6" name="正方形/長方形 5"/>
          <p:cNvSpPr/>
          <p:nvPr/>
        </p:nvSpPr>
        <p:spPr>
          <a:xfrm>
            <a:off x="7858398" y="5561483"/>
            <a:ext cx="1890261" cy="246221"/>
          </a:xfrm>
          <a:prstGeom prst="rect">
            <a:avLst/>
          </a:prstGeom>
        </p:spPr>
        <p:txBody>
          <a:bodyPr wrap="none">
            <a:spAutoFit/>
          </a:bodyPr>
          <a:lstStyle/>
          <a:p>
            <a:r>
              <a:rPr lang="en-US" altLang="ja-JP" dirty="0" smtClean="0">
                <a:latin typeface="ヒラギノ角ゴ Pro W6" pitchFamily="-103" charset="-128"/>
                <a:ea typeface="ヒラギノ角ゴ Pro W6" pitchFamily="-103" charset="-128"/>
                <a:cs typeface="ヒラギノ角ゴ Pro W6" pitchFamily="-103" charset="-128"/>
              </a:rPr>
              <a:t>SNS</a:t>
            </a:r>
            <a:r>
              <a:rPr lang="ja-JP" altLang="en-US" dirty="0" smtClean="0">
                <a:latin typeface="ヒラギノ角ゴ Pro W6" pitchFamily="-103" charset="-128"/>
                <a:ea typeface="ヒラギノ角ゴ Pro W6" pitchFamily="-103" charset="-128"/>
                <a:cs typeface="ヒラギノ角ゴ Pro W6" pitchFamily="-103" charset="-128"/>
              </a:rPr>
              <a:t>コミュニケーション機能</a:t>
            </a:r>
            <a:endParaRPr lang="ja-JP" altLang="en-US" dirty="0">
              <a:latin typeface="ヒラギノ角ゴ Pro W6" pitchFamily="-103" charset="-128"/>
              <a:ea typeface="ヒラギノ角ゴ Pro W6" pitchFamily="-103" charset="-128"/>
              <a:cs typeface="ヒラギノ角ゴ Pro W6" pitchFamily="-103" charset="-128"/>
            </a:endParaRPr>
          </a:p>
        </p:txBody>
      </p:sp>
      <p:sp>
        <p:nvSpPr>
          <p:cNvPr id="7" name="正方形/長方形 6"/>
          <p:cNvSpPr/>
          <p:nvPr/>
        </p:nvSpPr>
        <p:spPr bwMode="auto">
          <a:xfrm>
            <a:off x="7818656" y="5525257"/>
            <a:ext cx="1990203" cy="123204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4"/>
          <p:cNvSpPr>
            <a:spLocks noChangeArrowheads="1"/>
          </p:cNvSpPr>
          <p:nvPr/>
        </p:nvSpPr>
        <p:spPr bwMode="auto">
          <a:xfrm>
            <a:off x="677863" y="271463"/>
            <a:ext cx="184150" cy="274637"/>
          </a:xfrm>
          <a:prstGeom prst="rect">
            <a:avLst/>
          </a:prstGeom>
          <a:noFill/>
          <a:ln w="9525">
            <a:noFill/>
            <a:miter lim="800000"/>
            <a:headEnd/>
            <a:tailEnd/>
          </a:ln>
        </p:spPr>
        <p:txBody>
          <a:bodyPr wrap="none">
            <a:prstTxWarp prst="textNoShape">
              <a:avLst/>
            </a:prstTxWarp>
            <a:spAutoFit/>
          </a:bodyPr>
          <a:lstStyle/>
          <a:p>
            <a:endParaRPr lang="ja-JP" altLang="en-US" sz="1200">
              <a:solidFill>
                <a:schemeClr val="bg1"/>
              </a:solidFill>
            </a:endParaRPr>
          </a:p>
        </p:txBody>
      </p:sp>
      <p:sp>
        <p:nvSpPr>
          <p:cNvPr id="24580" name="Rectangle 5"/>
          <p:cNvSpPr>
            <a:spLocks noChangeArrowheads="1"/>
          </p:cNvSpPr>
          <p:nvPr/>
        </p:nvSpPr>
        <p:spPr bwMode="auto">
          <a:xfrm>
            <a:off x="677863" y="271463"/>
            <a:ext cx="3487261" cy="276999"/>
          </a:xfrm>
          <a:prstGeom prst="rect">
            <a:avLst/>
          </a:prstGeom>
          <a:noFill/>
          <a:ln w="9525">
            <a:noFill/>
            <a:miter lim="800000"/>
            <a:headEnd/>
            <a:tailEnd/>
          </a:ln>
        </p:spPr>
        <p:txBody>
          <a:bodyPr wrap="none">
            <a:prstTxWarp prst="textNoShape">
              <a:avLst/>
            </a:prstTxWarp>
            <a:spAutoFit/>
          </a:bodyPr>
          <a:lstStyle/>
          <a:p>
            <a:r>
              <a:rPr lang="en-US" altLang="ja-JP" sz="1200" dirty="0" err="1">
                <a:solidFill>
                  <a:schemeClr val="bg1"/>
                </a:solidFill>
              </a:rPr>
              <a:t>KnowledgeLine</a:t>
            </a:r>
            <a:r>
              <a:rPr lang="ja-JP" altLang="en-US" sz="1200" dirty="0">
                <a:solidFill>
                  <a:schemeClr val="bg1"/>
                </a:solidFill>
              </a:rPr>
              <a:t>の機能</a:t>
            </a:r>
            <a:r>
              <a:rPr lang="ja-JP" altLang="en-US" sz="1200" dirty="0" smtClean="0">
                <a:solidFill>
                  <a:schemeClr val="bg1"/>
                </a:solidFill>
              </a:rPr>
              <a:t>概略：ガントチャート</a:t>
            </a:r>
            <a:r>
              <a:rPr lang="en-US" altLang="ja-JP" sz="1200" dirty="0" smtClean="0">
                <a:solidFill>
                  <a:schemeClr val="bg1"/>
                </a:solidFill>
              </a:rPr>
              <a:t>2</a:t>
            </a:r>
            <a:endParaRPr lang="ja-JP" altLang="en-US" sz="1200" dirty="0">
              <a:solidFill>
                <a:schemeClr val="bg1"/>
              </a:solidFill>
            </a:endParaRPr>
          </a:p>
        </p:txBody>
      </p:sp>
      <p:pic>
        <p:nvPicPr>
          <p:cNvPr id="4" name="図 3" descr="ガントチャート事例.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34" y="1091438"/>
            <a:ext cx="8311469" cy="5255679"/>
          </a:xfrm>
          <a:prstGeom prst="rect">
            <a:avLst/>
          </a:prstGeom>
          <a:ln>
            <a:solidFill>
              <a:srgbClr val="008000"/>
            </a:solidFill>
          </a:ln>
          <a:effectLst>
            <a:outerShdw blurRad="50800" dist="38100" dir="2700000" algn="tl" rotWithShape="0">
              <a:prstClr val="black">
                <a:alpha val="40000"/>
              </a:prstClr>
            </a:outerShdw>
          </a:effectLst>
        </p:spPr>
      </p:pic>
      <p:sp>
        <p:nvSpPr>
          <p:cNvPr id="8" name="角丸四角形 7"/>
          <p:cNvSpPr/>
          <p:nvPr/>
        </p:nvSpPr>
        <p:spPr bwMode="auto">
          <a:xfrm>
            <a:off x="881376" y="2606253"/>
            <a:ext cx="1383665" cy="3440255"/>
          </a:xfrm>
          <a:prstGeom prst="roundRect">
            <a:avLst>
              <a:gd name="adj" fmla="val 7008"/>
            </a:avLst>
          </a:prstGeom>
          <a:solidFill>
            <a:schemeClr val="accent1">
              <a:alpha val="4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
        <p:nvSpPr>
          <p:cNvPr id="10" name="角丸四角形 9"/>
          <p:cNvSpPr/>
          <p:nvPr/>
        </p:nvSpPr>
        <p:spPr bwMode="auto">
          <a:xfrm>
            <a:off x="66340" y="4011854"/>
            <a:ext cx="1194122" cy="935290"/>
          </a:xfrm>
          <a:prstGeom prst="roundRect">
            <a:avLst>
              <a:gd name="adj" fmla="val 742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just"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WBS</a:t>
            </a: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を</a:t>
            </a:r>
            <a:r>
              <a:rPr kumimoji="1" lang="en-US" altLang="ja-JP"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PMT</a:t>
            </a:r>
            <a:r>
              <a:rPr kumimoji="1" lang="ja-JP" altLang="en-US" sz="1000" b="0" i="0" u="none" strike="noStrike" cap="none" normalizeH="0" baseline="0" dirty="0" smtClean="0">
                <a:ln>
                  <a:noFill/>
                </a:ln>
                <a:solidFill>
                  <a:schemeClr val="tx1"/>
                </a:solidFill>
                <a:effectLst/>
                <a:latin typeface="ヒラギノ角ゴ Pro W3" pitchFamily="-112" charset="-128"/>
                <a:ea typeface="ヒラギノ角ゴ Pro W3" pitchFamily="-112" charset="-128"/>
                <a:cs typeface="ヒラギノ角ゴ Pro W3" pitchFamily="-112" charset="-128"/>
              </a:rPr>
              <a:t>で記述することで、ガントチャートを</a:t>
            </a:r>
            <a:r>
              <a:rPr lang="en-US" altLang="ja-JP" dirty="0" smtClean="0">
                <a:latin typeface="ヒラギノ角ゴ Pro W3" pitchFamily="-112" charset="-128"/>
                <a:ea typeface="ヒラギノ角ゴ Pro W3" pitchFamily="-112" charset="-128"/>
                <a:cs typeface="ヒラギノ角ゴ Pro W3" pitchFamily="-112" charset="-128"/>
              </a:rPr>
              <a:t>MT</a:t>
            </a:r>
            <a:r>
              <a:rPr lang="ja-JP" altLang="en-US" dirty="0" smtClean="0">
                <a:latin typeface="ヒラギノ角ゴ Pro W3" pitchFamily="-112" charset="-128"/>
                <a:ea typeface="ヒラギノ角ゴ Pro W3" pitchFamily="-112" charset="-128"/>
                <a:cs typeface="ヒラギノ角ゴ Pro W3" pitchFamily="-112" charset="-128"/>
              </a:rPr>
              <a:t>内の</a:t>
            </a:r>
            <a:r>
              <a:rPr lang="en-US" altLang="ja-JP" dirty="0" smtClean="0">
                <a:latin typeface="ヒラギノ角ゴ Pro W3" pitchFamily="-112" charset="-128"/>
                <a:ea typeface="ヒラギノ角ゴ Pro W3" pitchFamily="-112" charset="-128"/>
                <a:cs typeface="ヒラギノ角ゴ Pro W3" pitchFamily="-112" charset="-128"/>
              </a:rPr>
              <a:t>TODO</a:t>
            </a:r>
            <a:r>
              <a:rPr lang="ja-JP" altLang="en-US" dirty="0" smtClean="0">
                <a:latin typeface="ヒラギノ角ゴ Pro W3" pitchFamily="-112" charset="-128"/>
                <a:ea typeface="ヒラギノ角ゴ Pro W3" pitchFamily="-112" charset="-128"/>
                <a:cs typeface="ヒラギノ角ゴ Pro W3" pitchFamily="-112" charset="-128"/>
              </a:rPr>
              <a:t>から生成させる</a:t>
            </a:r>
            <a:endParaRPr kumimoji="1" lang="ja-JP" altLang="en-US" sz="1000" b="0" i="0" u="none" strike="noStrike" cap="none" normalizeH="0" baseline="0" dirty="0">
              <a:ln>
                <a:noFill/>
              </a:ln>
              <a:solidFill>
                <a:schemeClr val="tx1"/>
              </a:solidFill>
              <a:effectLst/>
              <a:latin typeface="ヒラギノ角ゴ Pro W3" pitchFamily="-112" charset="-128"/>
              <a:ea typeface="ヒラギノ角ゴ Pro W3" pitchFamily="-112" charset="-128"/>
              <a:cs typeface="ヒラギノ角ゴ Pro W3" pitchFamily="-112" charset="-128"/>
            </a:endParaRPr>
          </a:p>
        </p:txBody>
      </p:sp>
    </p:spTree>
    <p:extLst>
      <p:ext uri="{BB962C8B-B14F-4D97-AF65-F5344CB8AC3E}">
        <p14:creationId xmlns:p14="http://schemas.microsoft.com/office/powerpoint/2010/main" val="1678129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604838" y="254000"/>
            <a:ext cx="3235325" cy="27622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dirty="0" smtClean="0">
                <a:solidFill>
                  <a:schemeClr val="bg1"/>
                </a:solidFill>
              </a:rPr>
              <a:t>DEOS/D-ADD</a:t>
            </a:r>
            <a:r>
              <a:rPr lang="ja-JP" altLang="en-US" sz="1200" dirty="0" smtClean="0">
                <a:solidFill>
                  <a:schemeClr val="bg1"/>
                </a:solidFill>
              </a:rPr>
              <a:t>について</a:t>
            </a:r>
            <a:endParaRPr lang="en-US" altLang="ja-JP" sz="1200" dirty="0">
              <a:solidFill>
                <a:schemeClr val="bg1"/>
              </a:solidFill>
            </a:endParaRPr>
          </a:p>
        </p:txBody>
      </p:sp>
      <p:sp>
        <p:nvSpPr>
          <p:cNvPr id="16388" name="Text Box 9"/>
          <p:cNvSpPr txBox="1">
            <a:spLocks noChangeArrowheads="1"/>
          </p:cNvSpPr>
          <p:nvPr/>
        </p:nvSpPr>
        <p:spPr bwMode="auto">
          <a:xfrm>
            <a:off x="244475" y="655638"/>
            <a:ext cx="5943600" cy="5961632"/>
          </a:xfrm>
          <a:prstGeom prst="rect">
            <a:avLst/>
          </a:prstGeom>
          <a:noFill/>
          <a:ln w="9525">
            <a:noFill/>
            <a:miter lim="800000"/>
            <a:headEnd/>
            <a:tailEnd/>
          </a:ln>
        </p:spPr>
        <p:txBody>
          <a:bodyPr>
            <a:prstTxWarp prst="textNoShape">
              <a:avLst/>
            </a:prstTxWarp>
            <a:spAutoFit/>
          </a:bodyPr>
          <a:lstStyle/>
          <a:p>
            <a:pPr marL="228600" indent="-228600">
              <a:lnSpc>
                <a:spcPct val="120000"/>
              </a:lnSpc>
              <a:spcBef>
                <a:spcPct val="50000"/>
              </a:spcBef>
              <a:buAutoNum type="arabicPeriod"/>
            </a:pPr>
            <a:r>
              <a:rPr lang="en-US" altLang="ja-JP" sz="1200" dirty="0" smtClean="0">
                <a:latin typeface="ヒラギノ角ゴ Pro W6" pitchFamily="-103" charset="-128"/>
                <a:ea typeface="ヒラギノ角ゴ Pro W6" pitchFamily="-103" charset="-128"/>
                <a:cs typeface="ヒラギノ角ゴ Pro W6" pitchFamily="-103" charset="-128"/>
              </a:rPr>
              <a:t>DEOS</a:t>
            </a:r>
            <a:r>
              <a:rPr lang="ja-JP" altLang="en-US" sz="1200" dirty="0" smtClean="0">
                <a:latin typeface="ヒラギノ角ゴ Pro W6" pitchFamily="-103" charset="-128"/>
                <a:ea typeface="ヒラギノ角ゴ Pro W6" pitchFamily="-103" charset="-128"/>
                <a:cs typeface="ヒラギノ角ゴ Pro W6" pitchFamily="-103" charset="-128"/>
              </a:rPr>
              <a:t>プロジェクト</a:t>
            </a:r>
            <a:endParaRPr lang="en-US" altLang="ja-JP" sz="1200" dirty="0">
              <a:latin typeface="ヒラギノ角ゴ Pro W6" pitchFamily="-103" charset="-128"/>
              <a:ea typeface="ヒラギノ角ゴ Pro W6" pitchFamily="-103" charset="-128"/>
              <a:cs typeface="ヒラギノ角ゴ Pro W6" pitchFamily="-103" charset="-128"/>
            </a:endParaRPr>
          </a:p>
          <a:p>
            <a:pPr>
              <a:spcBef>
                <a:spcPct val="50000"/>
              </a:spcBef>
            </a:pPr>
            <a:r>
              <a:rPr lang="en-US" altLang="ja-JP" dirty="0" smtClean="0">
                <a:latin typeface="ヒラギノ角ゴ Pro W6" pitchFamily="-103" charset="-128"/>
                <a:ea typeface="ヒラギノ角ゴ Pro W6" pitchFamily="-103" charset="-128"/>
                <a:cs typeface="ヒラギノ角ゴ Pro W6" pitchFamily="-103" charset="-128"/>
              </a:rPr>
              <a:t> </a:t>
            </a:r>
            <a:r>
              <a:rPr lang="ja-JP" altLang="en-US" dirty="0" smtClean="0"/>
              <a:t>現代</a:t>
            </a:r>
            <a:r>
              <a:rPr lang="ja-JP" altLang="en-US" dirty="0"/>
              <a:t>のコンピュータシステムは常に変化しつづける外部の環境に対応し、未知の障害をマネージし、サービスをできうる限り継続し、障害時には社会に対して説明責任を果たさなければなりません。この開放系対応力を「</a:t>
            </a:r>
            <a:r>
              <a:rPr lang="en-US" altLang="ja-JP" dirty="0"/>
              <a:t>OSD</a:t>
            </a:r>
            <a:r>
              <a:rPr lang="ja-JP" altLang="en-US" dirty="0"/>
              <a:t>：オープンシステムディペンダビリティ（</a:t>
            </a:r>
            <a:r>
              <a:rPr lang="en-US" altLang="ja-JP" dirty="0"/>
              <a:t>Open Systems Dependability</a:t>
            </a:r>
            <a:r>
              <a:rPr lang="ja-JP" altLang="en-US" dirty="0"/>
              <a:t>）」と呼びます。この</a:t>
            </a:r>
            <a:r>
              <a:rPr lang="en-US" altLang="ja-JP" dirty="0"/>
              <a:t>OSD</a:t>
            </a:r>
            <a:r>
              <a:rPr lang="ja-JP" altLang="en-US" dirty="0"/>
              <a:t>を実現するための知識・技術体系の総称が</a:t>
            </a:r>
            <a:r>
              <a:rPr lang="en-US" altLang="ja-JP" dirty="0"/>
              <a:t>DEOS (Dependability Engineering for Open Systems) </a:t>
            </a:r>
            <a:r>
              <a:rPr lang="ja-JP" altLang="en-US" dirty="0"/>
              <a:t>です。</a:t>
            </a:r>
          </a:p>
          <a:p>
            <a:endParaRPr lang="ja-JP" altLang="en-US" dirty="0"/>
          </a:p>
          <a:p>
            <a:r>
              <a:rPr lang="ja-JP" altLang="en-US" dirty="0"/>
              <a:t>　</a:t>
            </a:r>
            <a:r>
              <a:rPr lang="en-US" altLang="ja-JP" dirty="0"/>
              <a:t>DEOS</a:t>
            </a:r>
            <a:r>
              <a:rPr lang="ja-JP" altLang="en-US" dirty="0"/>
              <a:t>は日本の国家プロジェクトとして誕生しました。科学技術振興機構</a:t>
            </a:r>
            <a:r>
              <a:rPr lang="en-US" altLang="ja-JP" dirty="0"/>
              <a:t>(JST: Japan Science and Technology Agency) </a:t>
            </a:r>
            <a:r>
              <a:rPr lang="ja-JP" altLang="en-US" dirty="0"/>
              <a:t>が中心となって</a:t>
            </a:r>
            <a:r>
              <a:rPr lang="en-US" altLang="ja-JP" dirty="0"/>
              <a:t>2006</a:t>
            </a:r>
            <a:r>
              <a:rPr lang="ja-JP" altLang="en-US" dirty="0"/>
              <a:t>年にプロジェクトを発足。その中核となる</a:t>
            </a:r>
            <a:r>
              <a:rPr lang="en-US" altLang="ja-JP" dirty="0"/>
              <a:t>DEOS</a:t>
            </a:r>
            <a:r>
              <a:rPr lang="ja-JP" altLang="en-US" dirty="0"/>
              <a:t>研究開発センターならびに研究領域内の各研究チームはこれまで多くの論文を発表する傍ら、</a:t>
            </a:r>
            <a:r>
              <a:rPr lang="en-US" altLang="ja-JP" dirty="0"/>
              <a:t>DEOS</a:t>
            </a:r>
            <a:r>
              <a:rPr lang="ja-JP" altLang="en-US" dirty="0"/>
              <a:t>コンセプトの国際標準化にも関わってきました</a:t>
            </a:r>
            <a:r>
              <a:rPr lang="ja-JP" altLang="en-US" dirty="0" smtClean="0"/>
              <a:t>。</a:t>
            </a:r>
            <a:endParaRPr lang="en-US" altLang="ja-JP" dirty="0" smtClean="0"/>
          </a:p>
          <a:p>
            <a:endParaRPr lang="en-US" altLang="ja-JP" sz="1200" dirty="0">
              <a:latin typeface="ヒラギノ角ゴ Pro W6" pitchFamily="-103" charset="-128"/>
              <a:ea typeface="ヒラギノ角ゴ Pro W6" pitchFamily="-103" charset="-128"/>
              <a:cs typeface="ヒラギノ角ゴ Pro W6" pitchFamily="-103" charset="-128"/>
            </a:endParaRPr>
          </a:p>
          <a:p>
            <a:r>
              <a:rPr lang="en-US" altLang="ja-JP" sz="1200" dirty="0" smtClean="0">
                <a:latin typeface="ヒラギノ角ゴ Pro W6" pitchFamily="-103" charset="-128"/>
                <a:ea typeface="ヒラギノ角ゴ Pro W6" pitchFamily="-103" charset="-128"/>
                <a:cs typeface="ヒラギノ角ゴ Pro W6" pitchFamily="-103" charset="-128"/>
              </a:rPr>
              <a:t>2</a:t>
            </a:r>
            <a:r>
              <a:rPr lang="en-US" altLang="ja-JP" sz="1200" dirty="0">
                <a:latin typeface="ヒラギノ角ゴ Pro W6" pitchFamily="-103" charset="-128"/>
                <a:ea typeface="ヒラギノ角ゴ Pro W6" pitchFamily="-103" charset="-128"/>
                <a:cs typeface="ヒラギノ角ゴ Pro W6" pitchFamily="-103" charset="-128"/>
              </a:rPr>
              <a:t>. </a:t>
            </a:r>
            <a:r>
              <a:rPr lang="en-US" altLang="ja-JP" sz="1200" dirty="0" smtClean="0">
                <a:latin typeface="ヒラギノ角ゴ Pro W6" pitchFamily="-103" charset="-128"/>
                <a:ea typeface="ヒラギノ角ゴ Pro W6" pitchFamily="-103" charset="-128"/>
                <a:cs typeface="ヒラギノ角ゴ Pro W6" pitchFamily="-103" charset="-128"/>
              </a:rPr>
              <a:t>D-ADD</a:t>
            </a:r>
            <a:r>
              <a:rPr lang="ja-JP" altLang="en-US" sz="1200" dirty="0" smtClean="0">
                <a:latin typeface="ヒラギノ角ゴ Pro W6" pitchFamily="-103" charset="-128"/>
                <a:ea typeface="ヒラギノ角ゴ Pro W6" pitchFamily="-103" charset="-128"/>
                <a:cs typeface="ヒラギノ角ゴ Pro W6" pitchFamily="-103" charset="-128"/>
              </a:rPr>
              <a:t>の研究開発</a:t>
            </a:r>
            <a:endParaRPr lang="en-US" altLang="ja-JP" sz="1200" dirty="0" smtClean="0">
              <a:latin typeface="ヒラギノ角ゴ Pro W6" pitchFamily="-103" charset="-128"/>
              <a:ea typeface="ヒラギノ角ゴ Pro W6" pitchFamily="-103" charset="-128"/>
              <a:cs typeface="ヒラギノ角ゴ Pro W6" pitchFamily="-103" charset="-128"/>
            </a:endParaRPr>
          </a:p>
          <a:p>
            <a:endParaRPr lang="en-US" altLang="ja-JP" sz="1200" dirty="0">
              <a:latin typeface="ヒラギノ角ゴ Pro W6" pitchFamily="-103" charset="-128"/>
              <a:ea typeface="ヒラギノ角ゴ Pro W6" pitchFamily="-103" charset="-128"/>
              <a:cs typeface="ヒラギノ角ゴ Pro W6" pitchFamily="-103" charset="-128"/>
            </a:endParaRPr>
          </a:p>
          <a:p>
            <a:r>
              <a:rPr lang="ja-JP" altLang="en-US" dirty="0"/>
              <a:t>　</a:t>
            </a:r>
            <a:r>
              <a:rPr lang="en-US" altLang="ja-JP" dirty="0" smtClean="0"/>
              <a:t>DEOS</a:t>
            </a:r>
            <a:r>
              <a:rPr lang="ja-JP" altLang="en-US" dirty="0" smtClean="0"/>
              <a:t>研究チームでアーキテクチャを担当した慶應義塾大学村井研の横手特任教授と、</a:t>
            </a:r>
            <a:r>
              <a:rPr lang="en-US" altLang="ja-JP" dirty="0" smtClean="0"/>
              <a:t>Symphony</a:t>
            </a:r>
            <a:r>
              <a:rPr lang="ja-JP" altLang="en-US" dirty="0" smtClean="0"/>
              <a:t>の永山が協同で開発した合意記述データベース（</a:t>
            </a:r>
            <a:r>
              <a:rPr lang="en-US" altLang="ja-JP" dirty="0" smtClean="0"/>
              <a:t>D-ADD</a:t>
            </a:r>
            <a:r>
              <a:rPr lang="ja-JP" altLang="en-US" dirty="0" smtClean="0"/>
              <a:t>）は、</a:t>
            </a:r>
            <a:r>
              <a:rPr lang="en-US" altLang="ja-JP" dirty="0" smtClean="0"/>
              <a:t>DEOS</a:t>
            </a:r>
            <a:r>
              <a:rPr lang="ja-JP" altLang="en-US" dirty="0" smtClean="0"/>
              <a:t>研究の最後の</a:t>
            </a:r>
            <a:r>
              <a:rPr lang="en-US" altLang="ja-JP" dirty="0" smtClean="0"/>
              <a:t>2</a:t>
            </a:r>
            <a:r>
              <a:rPr lang="ja-JP" altLang="en-US" dirty="0" smtClean="0"/>
              <a:t>年間で実装検証された</a:t>
            </a:r>
            <a:r>
              <a:rPr lang="en-US" altLang="ja-JP" dirty="0" smtClean="0"/>
              <a:t>DEOS</a:t>
            </a:r>
            <a:r>
              <a:rPr lang="ja-JP" altLang="en-US" dirty="0" smtClean="0"/>
              <a:t>プロセスの要です。横手特任教授によって、</a:t>
            </a:r>
            <a:r>
              <a:rPr lang="en-US" altLang="ja-JP" dirty="0" smtClean="0"/>
              <a:t>D-Case</a:t>
            </a:r>
            <a:r>
              <a:rPr lang="ja-JP" altLang="en-US" dirty="0" smtClean="0"/>
              <a:t>（アシュアランスケース）のデータベースとしてステークホルダの合意プロセスを記述する存在して設計され、対象システムの全情報を格納する巨大な情報制御機構を持つことから、</a:t>
            </a:r>
            <a:r>
              <a:rPr lang="en-US" altLang="ja-JP" dirty="0" err="1" smtClean="0"/>
              <a:t>NoSQL</a:t>
            </a:r>
            <a:r>
              <a:rPr lang="ja-JP" altLang="en-US" dirty="0" smtClean="0"/>
              <a:t>の技術を用いて最新のエンタープライズリポジトリとして実装を目指しました。</a:t>
            </a:r>
            <a:endParaRPr lang="en-US" altLang="ja-JP" dirty="0" smtClean="0"/>
          </a:p>
          <a:p>
            <a:endParaRPr lang="en-US" altLang="ja-JP" sz="1200" dirty="0">
              <a:latin typeface="ヒラギノ角ゴ Pro W6" pitchFamily="-103" charset="-128"/>
              <a:ea typeface="ヒラギノ角ゴ Pro W6" pitchFamily="-103" charset="-128"/>
              <a:cs typeface="ヒラギノ角ゴ Pro W6" pitchFamily="-103" charset="-128"/>
            </a:endParaRPr>
          </a:p>
          <a:p>
            <a:r>
              <a:rPr lang="en-US" altLang="ja-JP" sz="1200" dirty="0" smtClean="0">
                <a:latin typeface="ヒラギノ角ゴ Pro W6" pitchFamily="-103" charset="-128"/>
                <a:ea typeface="ヒラギノ角ゴ Pro W6" pitchFamily="-103" charset="-128"/>
                <a:cs typeface="ヒラギノ角ゴ Pro W6" pitchFamily="-103" charset="-128"/>
              </a:rPr>
              <a:t>3</a:t>
            </a:r>
            <a:r>
              <a:rPr lang="en-US" altLang="ja-JP" sz="1200" dirty="0">
                <a:latin typeface="ヒラギノ角ゴ Pro W6" pitchFamily="-103" charset="-128"/>
                <a:ea typeface="ヒラギノ角ゴ Pro W6" pitchFamily="-103" charset="-128"/>
                <a:cs typeface="ヒラギノ角ゴ Pro W6" pitchFamily="-103" charset="-128"/>
              </a:rPr>
              <a:t>. </a:t>
            </a:r>
            <a:r>
              <a:rPr lang="en-US" altLang="ja-JP" sz="1200" dirty="0" smtClean="0">
                <a:latin typeface="ヒラギノ角ゴ Pro W6" pitchFamily="-103" charset="-128"/>
                <a:ea typeface="ヒラギノ角ゴ Pro W6" pitchFamily="-103" charset="-128"/>
                <a:cs typeface="ヒラギノ角ゴ Pro W6" pitchFamily="-103" charset="-128"/>
              </a:rPr>
              <a:t>D-ADD</a:t>
            </a:r>
            <a:r>
              <a:rPr lang="ja-JP" altLang="en-US" sz="1200" dirty="0" smtClean="0">
                <a:latin typeface="ヒラギノ角ゴ Pro W6" pitchFamily="-103" charset="-128"/>
                <a:ea typeface="ヒラギノ角ゴ Pro W6" pitchFamily="-103" charset="-128"/>
                <a:cs typeface="ヒラギノ角ゴ Pro W6" pitchFamily="-103" charset="-128"/>
              </a:rPr>
              <a:t>と</a:t>
            </a:r>
            <a:r>
              <a:rPr lang="en-US" altLang="ja-JP" sz="1200" dirty="0" err="1" smtClean="0">
                <a:latin typeface="ヒラギノ角ゴ Pro W6" pitchFamily="-103" charset="-128"/>
                <a:ea typeface="ヒラギノ角ゴ Pro W6" pitchFamily="-103" charset="-128"/>
                <a:cs typeface="ヒラギノ角ゴ Pro W6" pitchFamily="-103" charset="-128"/>
              </a:rPr>
              <a:t>KnowledgeLine</a:t>
            </a:r>
            <a:r>
              <a:rPr lang="ja-JP" altLang="en-US" sz="1200" dirty="0" smtClean="0">
                <a:latin typeface="ヒラギノ角ゴ Pro W6" pitchFamily="-103" charset="-128"/>
                <a:ea typeface="ヒラギノ角ゴ Pro W6" pitchFamily="-103" charset="-128"/>
                <a:cs typeface="ヒラギノ角ゴ Pro W6" pitchFamily="-103" charset="-128"/>
              </a:rPr>
              <a:t>（次ページに続く）</a:t>
            </a:r>
            <a:endParaRPr lang="en-US" altLang="ja-JP" sz="1200" dirty="0" smtClean="0">
              <a:latin typeface="ヒラギノ角ゴ Pro W6" pitchFamily="-103" charset="-128"/>
              <a:ea typeface="ヒラギノ角ゴ Pro W6" pitchFamily="-103" charset="-128"/>
              <a:cs typeface="ヒラギノ角ゴ Pro W6" pitchFamily="-103" charset="-128"/>
            </a:endParaRPr>
          </a:p>
          <a:p>
            <a:endParaRPr lang="en-US" altLang="ja-JP" sz="1200" dirty="0">
              <a:latin typeface="ヒラギノ角ゴ Pro W6" pitchFamily="-103" charset="-128"/>
              <a:ea typeface="ヒラギノ角ゴ Pro W6" pitchFamily="-103" charset="-128"/>
              <a:cs typeface="ヒラギノ角ゴ Pro W6" pitchFamily="-103" charset="-128"/>
            </a:endParaRPr>
          </a:p>
          <a:p>
            <a:r>
              <a:rPr lang="ja-JP" altLang="en-US" dirty="0"/>
              <a:t>　</a:t>
            </a:r>
            <a:r>
              <a:rPr lang="en-US" altLang="ja-JP" dirty="0" smtClean="0"/>
              <a:t>D-ADD</a:t>
            </a:r>
            <a:r>
              <a:rPr lang="ja-JP" altLang="en-US" dirty="0" smtClean="0"/>
              <a:t>の研究開発（別紙：</a:t>
            </a:r>
            <a:r>
              <a:rPr lang="en-US" altLang="ja-JP" dirty="0" smtClean="0"/>
              <a:t>D-ADD</a:t>
            </a:r>
            <a:r>
              <a:rPr lang="ja-JP" altLang="en-US" dirty="0" smtClean="0"/>
              <a:t>テクニカルホワイトペーパーを参照のこと）では、</a:t>
            </a:r>
            <a:r>
              <a:rPr lang="en-US" altLang="ja-JP" dirty="0" smtClean="0"/>
              <a:t>D-ADD</a:t>
            </a:r>
            <a:r>
              <a:rPr lang="ja-JP" altLang="en-US" dirty="0" smtClean="0"/>
              <a:t>の機能をアーキテクチャベースから設計して、現在は、アシュアランスケースの表記について検討を進めている。ターゲットとして自動車の機能安全規格である</a:t>
            </a:r>
            <a:r>
              <a:rPr lang="en-US" altLang="ja-JP" dirty="0" smtClean="0"/>
              <a:t>ISO26262</a:t>
            </a:r>
            <a:r>
              <a:rPr lang="ja-JP" altLang="en-US" dirty="0" smtClean="0"/>
              <a:t>を選択し、認証をパスする開発プロセスとして設計開発を行っている。</a:t>
            </a:r>
            <a:endParaRPr lang="en-US" altLang="ja-JP" dirty="0" smtClean="0"/>
          </a:p>
          <a:p>
            <a:r>
              <a:rPr lang="ja-JP" altLang="en-US" dirty="0" smtClean="0"/>
              <a:t>　アシュアランスケースは、</a:t>
            </a:r>
            <a:r>
              <a:rPr lang="en-US" altLang="ja-JP" dirty="0" smtClean="0"/>
              <a:t>DEOS</a:t>
            </a:r>
            <a:r>
              <a:rPr lang="ja-JP" altLang="en-US" dirty="0" smtClean="0"/>
              <a:t>では</a:t>
            </a:r>
            <a:r>
              <a:rPr lang="en-US" altLang="ja-JP" dirty="0" smtClean="0"/>
              <a:t>GSN</a:t>
            </a:r>
            <a:r>
              <a:rPr lang="ja-JP" altLang="en-US" dirty="0" smtClean="0"/>
              <a:t>という表記方法を改良しているが、</a:t>
            </a:r>
            <a:r>
              <a:rPr lang="en-US" altLang="ja-JP" dirty="0" smtClean="0"/>
              <a:t>GSN</a:t>
            </a:r>
            <a:r>
              <a:rPr lang="ja-JP" altLang="en-US" dirty="0" smtClean="0"/>
              <a:t>と</a:t>
            </a:r>
            <a:r>
              <a:rPr lang="en-US" altLang="ja-JP" dirty="0" smtClean="0"/>
              <a:t>PMT-C</a:t>
            </a:r>
            <a:r>
              <a:rPr lang="ja-JP" altLang="en-US" dirty="0" smtClean="0"/>
              <a:t>の構造には近似性があり、</a:t>
            </a:r>
            <a:r>
              <a:rPr lang="en-US" altLang="ja-JP" dirty="0" err="1" smtClean="0"/>
              <a:t>KnowledgeLine</a:t>
            </a:r>
            <a:r>
              <a:rPr lang="ja-JP" altLang="en-US" dirty="0" smtClean="0"/>
              <a:t>を</a:t>
            </a:r>
            <a:r>
              <a:rPr lang="en-US" altLang="ja-JP" dirty="0" smtClean="0"/>
              <a:t>D-ADD</a:t>
            </a:r>
            <a:r>
              <a:rPr lang="ja-JP" altLang="en-US" dirty="0" smtClean="0"/>
              <a:t>に見立てた設計と実装方法を模索している。</a:t>
            </a:r>
            <a:endParaRPr lang="en-US" altLang="ja-JP" dirty="0" smtClean="0"/>
          </a:p>
          <a:p>
            <a:r>
              <a:rPr lang="ja-JP" altLang="en-US" dirty="0" smtClean="0"/>
              <a:t>　開発においては、実際の開発業務を支援する方式にて実践的に開発が進められている。</a:t>
            </a:r>
            <a:endParaRPr lang="en-US" altLang="ja-JP" dirty="0" smtClean="0"/>
          </a:p>
          <a:p>
            <a:endParaRPr lang="en-US" altLang="ja-JP" dirty="0"/>
          </a:p>
          <a:p>
            <a:r>
              <a:rPr lang="ja-JP" altLang="en-US" dirty="0" smtClean="0"/>
              <a:t>　</a:t>
            </a:r>
            <a:r>
              <a:rPr lang="en-US" altLang="ja-JP" dirty="0" smtClean="0"/>
              <a:t>Symphony</a:t>
            </a:r>
            <a:r>
              <a:rPr lang="ja-JP" altLang="en-US" dirty="0" smtClean="0"/>
              <a:t>社が長年関わってきた業務システムとして放送局システムがある。この放送局システムも放送事故（国、自治体により定義は様々だが、重篤な事故では放送資格免許の剥奪となる）を起こさないことがトップレベルのアシュアランスであり民法では、</a:t>
            </a:r>
            <a:r>
              <a:rPr lang="en-US" altLang="ja-JP" dirty="0" smtClean="0"/>
              <a:t>CM</a:t>
            </a:r>
            <a:r>
              <a:rPr lang="ja-JP" altLang="en-US" dirty="0" smtClean="0"/>
              <a:t>放送の事故が直接の契約問題に繋がるため最重要課題でもある。</a:t>
            </a:r>
            <a:endParaRPr lang="en-US" altLang="ja-JP" dirty="0" smtClean="0"/>
          </a:p>
          <a:p>
            <a:r>
              <a:rPr lang="ja-JP" altLang="en-US" dirty="0" smtClean="0"/>
              <a:t>　放送局システムの開発用に</a:t>
            </a:r>
            <a:r>
              <a:rPr lang="en-US" altLang="ja-JP" dirty="0" err="1" smtClean="0"/>
              <a:t>KnowledgeLine</a:t>
            </a:r>
            <a:r>
              <a:rPr lang="ja-JP" altLang="en-US" dirty="0" smtClean="0"/>
              <a:t>（</a:t>
            </a:r>
            <a:r>
              <a:rPr lang="en-US" altLang="ja-JP" dirty="0" smtClean="0"/>
              <a:t>D-ADD</a:t>
            </a:r>
            <a:r>
              <a:rPr lang="ja-JP" altLang="en-US" dirty="0" smtClean="0"/>
              <a:t>版）を応用することを現在行っている。</a:t>
            </a:r>
            <a:endParaRPr lang="en-US" altLang="ja-JP" dirty="0"/>
          </a:p>
        </p:txBody>
      </p:sp>
      <p:sp>
        <p:nvSpPr>
          <p:cNvPr id="16389" name="Rectangle 11"/>
          <p:cNvSpPr>
            <a:spLocks noChangeArrowheads="1"/>
          </p:cNvSpPr>
          <p:nvPr/>
        </p:nvSpPr>
        <p:spPr bwMode="auto">
          <a:xfrm>
            <a:off x="6378528" y="1066432"/>
            <a:ext cx="3376613" cy="461665"/>
          </a:xfrm>
          <a:prstGeom prst="rect">
            <a:avLst/>
          </a:prstGeom>
          <a:noFill/>
          <a:ln w="9525">
            <a:noFill/>
            <a:miter lim="800000"/>
            <a:headEnd/>
            <a:tailEnd/>
          </a:ln>
        </p:spPr>
        <p:txBody>
          <a:bodyPr>
            <a:prstTxWarp prst="textNoShape">
              <a:avLst/>
            </a:prstTxWarp>
            <a:spAutoFit/>
          </a:bodyPr>
          <a:lstStyle/>
          <a:p>
            <a:pPr>
              <a:lnSpc>
                <a:spcPct val="160000"/>
              </a:lnSpc>
            </a:pPr>
            <a:r>
              <a:rPr lang="en-US" altLang="ja-JP" sz="1600" dirty="0" smtClean="0">
                <a:latin typeface="ヒラギノ角ゴ Std W8"/>
                <a:ea typeface="ヒラギノ角ゴ Std W8"/>
                <a:cs typeface="ヒラギノ角ゴ Std W8"/>
              </a:rPr>
              <a:t>DEOS</a:t>
            </a:r>
            <a:r>
              <a:rPr lang="ja-JP" altLang="en-US" sz="1600" dirty="0" smtClean="0">
                <a:latin typeface="ヒラギノ角ゴ Std W8"/>
                <a:ea typeface="ヒラギノ角ゴ Std W8"/>
                <a:cs typeface="ヒラギノ角ゴ Std W8"/>
              </a:rPr>
              <a:t>プロセスと</a:t>
            </a:r>
            <a:r>
              <a:rPr lang="en-US" altLang="ja-JP" sz="1600" dirty="0" smtClean="0">
                <a:latin typeface="ヒラギノ角ゴ Std W8"/>
                <a:ea typeface="ヒラギノ角ゴ Std W8"/>
                <a:cs typeface="ヒラギノ角ゴ Std W8"/>
              </a:rPr>
              <a:t>D-ADD</a:t>
            </a:r>
            <a:endParaRPr lang="en-US" altLang="ja-JP" sz="1600" dirty="0">
              <a:latin typeface="ヒラギノ角ゴ Std W8"/>
              <a:ea typeface="ヒラギノ角ゴ Std W8"/>
              <a:cs typeface="ヒラギノ角ゴ Std W8"/>
            </a:endParaRPr>
          </a:p>
        </p:txBody>
      </p:sp>
      <p:sp>
        <p:nvSpPr>
          <p:cNvPr id="16392" name="Rectangle 11"/>
          <p:cNvSpPr>
            <a:spLocks noChangeArrowheads="1"/>
          </p:cNvSpPr>
          <p:nvPr/>
        </p:nvSpPr>
        <p:spPr bwMode="auto">
          <a:xfrm>
            <a:off x="6384925" y="4005263"/>
            <a:ext cx="3376613" cy="861774"/>
          </a:xfrm>
          <a:prstGeom prst="rect">
            <a:avLst/>
          </a:prstGeom>
          <a:noFill/>
          <a:ln w="9525">
            <a:noFill/>
            <a:miter lim="800000"/>
            <a:headEnd/>
            <a:tailEnd/>
          </a:ln>
        </p:spPr>
        <p:txBody>
          <a:bodyPr>
            <a:prstTxWarp prst="textNoShape">
              <a:avLst/>
            </a:prstTxWarp>
            <a:spAutoFit/>
          </a:bodyPr>
          <a:lstStyle/>
          <a:p>
            <a:pPr>
              <a:lnSpc>
                <a:spcPct val="160000"/>
              </a:lnSpc>
            </a:pPr>
            <a:r>
              <a:rPr lang="en-US" altLang="ja-JP" sz="2000" dirty="0" smtClean="0">
                <a:latin typeface="ヒラギノ角ゴ Std W8"/>
                <a:ea typeface="ヒラギノ角ゴ Std W8"/>
                <a:cs typeface="ヒラギノ角ゴ Std W8"/>
              </a:rPr>
              <a:t>D-Case</a:t>
            </a:r>
          </a:p>
          <a:p>
            <a:pPr>
              <a:lnSpc>
                <a:spcPct val="160000"/>
              </a:lnSpc>
            </a:pPr>
            <a:r>
              <a:rPr lang="en-US" altLang="ja-JP" sz="1200" dirty="0" smtClean="0">
                <a:latin typeface="ヒラギノ角ゴ Std W8"/>
                <a:ea typeface="ヒラギノ角ゴ Std W8"/>
                <a:cs typeface="ヒラギノ角ゴ Std W8"/>
              </a:rPr>
              <a:t>GSN</a:t>
            </a:r>
            <a:r>
              <a:rPr lang="ja-JP" altLang="en-US" sz="1200" dirty="0" smtClean="0">
                <a:latin typeface="ヒラギノ角ゴ Std W8"/>
                <a:ea typeface="ヒラギノ角ゴ Std W8"/>
                <a:cs typeface="ヒラギノ角ゴ Std W8"/>
              </a:rPr>
              <a:t>表記法</a:t>
            </a:r>
            <a:endParaRPr lang="en-US" altLang="ja-JP" sz="1200" dirty="0">
              <a:latin typeface="ヒラギノ角ゴ Std W8"/>
              <a:ea typeface="ヒラギノ角ゴ Std W8"/>
              <a:cs typeface="ヒラギノ角ゴ Std W8"/>
            </a:endParaRPr>
          </a:p>
        </p:txBody>
      </p:sp>
      <p:pic>
        <p:nvPicPr>
          <p:cNvPr id="2" name="図 1" descr="DEOSプロセス図とD-AD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707" y="1535320"/>
            <a:ext cx="3366300" cy="2378799"/>
          </a:xfrm>
          <a:prstGeom prst="rect">
            <a:avLst/>
          </a:prstGeom>
          <a:ln>
            <a:solidFill>
              <a:srgbClr val="008000"/>
            </a:solidFill>
          </a:ln>
        </p:spPr>
      </p:pic>
      <p:pic>
        <p:nvPicPr>
          <p:cNvPr id="21" name="図 20"/>
          <p:cNvPicPr/>
          <p:nvPr/>
        </p:nvPicPr>
        <p:blipFill>
          <a:blip r:embed="rId4">
            <a:extLst>
              <a:ext uri="{28A0092B-C50C-407E-A947-70E740481C1C}">
                <a14:useLocalDpi xmlns:a14="http://schemas.microsoft.com/office/drawing/2010/main" val="0"/>
              </a:ext>
            </a:extLst>
          </a:blip>
          <a:srcRect/>
          <a:stretch>
            <a:fillRect/>
          </a:stretch>
        </p:blipFill>
        <p:spPr bwMode="auto">
          <a:xfrm>
            <a:off x="7778044" y="4113141"/>
            <a:ext cx="1924629" cy="2324799"/>
          </a:xfrm>
          <a:prstGeom prst="rect">
            <a:avLst/>
          </a:prstGeom>
          <a:noFill/>
          <a:ln>
            <a:solidFill>
              <a:srgbClr val="008000"/>
            </a:solidFill>
          </a:ln>
        </p:spPr>
      </p:pic>
    </p:spTree>
    <p:extLst>
      <p:ext uri="{BB962C8B-B14F-4D97-AF65-F5344CB8AC3E}">
        <p14:creationId xmlns:p14="http://schemas.microsoft.com/office/powerpoint/2010/main" val="4051902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8"/>
          <p:cNvSpPr txBox="1">
            <a:spLocks noChangeArrowheads="1"/>
          </p:cNvSpPr>
          <p:nvPr/>
        </p:nvSpPr>
        <p:spPr bwMode="auto">
          <a:xfrm>
            <a:off x="604838" y="254000"/>
            <a:ext cx="3235325" cy="27622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dirty="0" smtClean="0">
                <a:solidFill>
                  <a:schemeClr val="bg1"/>
                </a:solidFill>
              </a:rPr>
              <a:t>D-ADD</a:t>
            </a:r>
            <a:r>
              <a:rPr lang="ja-JP" altLang="en-US" sz="1200" dirty="0" smtClean="0">
                <a:solidFill>
                  <a:schemeClr val="bg1"/>
                </a:solidFill>
              </a:rPr>
              <a:t>と</a:t>
            </a:r>
            <a:r>
              <a:rPr lang="en-US" altLang="ja-JP" sz="1200" dirty="0" err="1" smtClean="0">
                <a:solidFill>
                  <a:schemeClr val="bg1"/>
                </a:solidFill>
              </a:rPr>
              <a:t>KnowledgeLine</a:t>
            </a:r>
            <a:r>
              <a:rPr lang="ja-JP" altLang="en-US" sz="1200" dirty="0" smtClean="0">
                <a:solidFill>
                  <a:schemeClr val="bg1"/>
                </a:solidFill>
              </a:rPr>
              <a:t>について</a:t>
            </a:r>
            <a:endParaRPr lang="en-US" altLang="ja-JP" sz="1200" dirty="0">
              <a:solidFill>
                <a:schemeClr val="bg1"/>
              </a:solidFill>
            </a:endParaRPr>
          </a:p>
        </p:txBody>
      </p:sp>
      <p:pic>
        <p:nvPicPr>
          <p:cNvPr id="21" name="図 20"/>
          <p:cNvPicPr/>
          <p:nvPr/>
        </p:nvPicPr>
        <p:blipFill>
          <a:blip r:embed="rId3">
            <a:extLst>
              <a:ext uri="{28A0092B-C50C-407E-A947-70E740481C1C}">
                <a14:useLocalDpi xmlns:a14="http://schemas.microsoft.com/office/drawing/2010/main" val="0"/>
              </a:ext>
            </a:extLst>
          </a:blip>
          <a:srcRect/>
          <a:stretch>
            <a:fillRect/>
          </a:stretch>
        </p:blipFill>
        <p:spPr bwMode="auto">
          <a:xfrm>
            <a:off x="177364" y="4084709"/>
            <a:ext cx="1566434" cy="1791207"/>
          </a:xfrm>
          <a:prstGeom prst="rect">
            <a:avLst/>
          </a:prstGeom>
          <a:noFill/>
          <a:ln>
            <a:solidFill>
              <a:srgbClr val="008000"/>
            </a:solidFill>
          </a:ln>
        </p:spPr>
      </p:pic>
      <p:sp>
        <p:nvSpPr>
          <p:cNvPr id="8" name="円柱 7"/>
          <p:cNvSpPr/>
          <p:nvPr/>
        </p:nvSpPr>
        <p:spPr>
          <a:xfrm>
            <a:off x="7012943" y="3569606"/>
            <a:ext cx="924195" cy="822960"/>
          </a:xfrm>
          <a:prstGeom prst="can">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pPr algn="ctr"/>
            <a:r>
              <a:rPr lang="en-US" altLang="ja-JP" sz="1200" dirty="0" smtClean="0">
                <a:solidFill>
                  <a:schemeClr val="tx1"/>
                </a:solidFill>
              </a:rPr>
              <a:t>Document</a:t>
            </a:r>
          </a:p>
          <a:p>
            <a:pPr algn="ctr"/>
            <a:r>
              <a:rPr lang="en-US" altLang="ja-JP" sz="1200" dirty="0" smtClean="0">
                <a:solidFill>
                  <a:schemeClr val="tx1"/>
                </a:solidFill>
              </a:rPr>
              <a:t>DB</a:t>
            </a:r>
            <a:endParaRPr lang="ja-JP" altLang="en-US" sz="1200" dirty="0">
              <a:solidFill>
                <a:schemeClr val="tx1"/>
              </a:solidFill>
            </a:endParaRPr>
          </a:p>
        </p:txBody>
      </p:sp>
      <p:sp>
        <p:nvSpPr>
          <p:cNvPr id="9" name="円柱 8"/>
          <p:cNvSpPr/>
          <p:nvPr/>
        </p:nvSpPr>
        <p:spPr>
          <a:xfrm>
            <a:off x="1837861" y="5781144"/>
            <a:ext cx="891561" cy="871909"/>
          </a:xfrm>
          <a:prstGeom prst="can">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pPr algn="ctr"/>
            <a:r>
              <a:rPr lang="ja-JP" altLang="en-US" sz="1200" dirty="0" smtClean="0">
                <a:solidFill>
                  <a:schemeClr val="tx1"/>
                </a:solidFill>
              </a:rPr>
              <a:t>人・組織・権限</a:t>
            </a:r>
            <a:endParaRPr lang="ja-JP" altLang="en-US" sz="1200" dirty="0">
              <a:solidFill>
                <a:schemeClr val="tx1"/>
              </a:solidFill>
            </a:endParaRPr>
          </a:p>
        </p:txBody>
      </p:sp>
      <p:pic>
        <p:nvPicPr>
          <p:cNvPr id="10" name="図 9" descr="KL機能解説v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688" y="811230"/>
            <a:ext cx="3483885" cy="4930137"/>
          </a:xfrm>
          <a:prstGeom prst="rect">
            <a:avLst/>
          </a:prstGeom>
          <a:ln>
            <a:solidFill>
              <a:srgbClr val="008000"/>
            </a:solidFill>
          </a:ln>
        </p:spPr>
      </p:pic>
      <p:sp>
        <p:nvSpPr>
          <p:cNvPr id="11" name="円柱 10"/>
          <p:cNvSpPr/>
          <p:nvPr/>
        </p:nvSpPr>
        <p:spPr>
          <a:xfrm>
            <a:off x="3328193" y="5432947"/>
            <a:ext cx="2735263" cy="822960"/>
          </a:xfrm>
          <a:prstGeom prst="can">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pPr algn="ctr"/>
            <a:r>
              <a:rPr lang="en-US" altLang="ja-JP" sz="1600" dirty="0" smtClean="0">
                <a:solidFill>
                  <a:schemeClr val="tx1"/>
                </a:solidFill>
              </a:rPr>
              <a:t>Graph DB</a:t>
            </a:r>
          </a:p>
          <a:p>
            <a:pPr algn="ctr"/>
            <a:r>
              <a:rPr lang="en-US" altLang="ja-JP" sz="1200" dirty="0" smtClean="0">
                <a:solidFill>
                  <a:schemeClr val="tx1"/>
                </a:solidFill>
              </a:rPr>
              <a:t>[KL: model + O/R MAP+RDB]</a:t>
            </a:r>
            <a:endParaRPr lang="ja-JP" altLang="en-US" sz="1200" dirty="0">
              <a:solidFill>
                <a:schemeClr val="tx1"/>
              </a:solidFill>
            </a:endParaRPr>
          </a:p>
        </p:txBody>
      </p:sp>
      <p:pic>
        <p:nvPicPr>
          <p:cNvPr id="12" name="図 32" descr="icon_p.gif"/>
          <p:cNvPicPr>
            <a:picLocks noChangeAspect="1"/>
          </p:cNvPicPr>
          <p:nvPr/>
        </p:nvPicPr>
        <p:blipFill>
          <a:blip r:embed="rId5"/>
          <a:srcRect/>
          <a:stretch>
            <a:fillRect/>
          </a:stretch>
        </p:blipFill>
        <p:spPr bwMode="auto">
          <a:xfrm>
            <a:off x="1837861" y="2866970"/>
            <a:ext cx="330200" cy="330200"/>
          </a:xfrm>
          <a:prstGeom prst="rect">
            <a:avLst/>
          </a:prstGeom>
          <a:noFill/>
          <a:ln w="9525">
            <a:noFill/>
            <a:miter lim="800000"/>
            <a:headEnd/>
            <a:tailEnd/>
          </a:ln>
        </p:spPr>
      </p:pic>
      <p:pic>
        <p:nvPicPr>
          <p:cNvPr id="13" name="図 16" descr="icon_m.gif"/>
          <p:cNvPicPr>
            <a:picLocks noChangeAspect="1"/>
          </p:cNvPicPr>
          <p:nvPr/>
        </p:nvPicPr>
        <p:blipFill>
          <a:blip r:embed="rId6"/>
          <a:srcRect/>
          <a:stretch>
            <a:fillRect/>
          </a:stretch>
        </p:blipFill>
        <p:spPr bwMode="auto">
          <a:xfrm>
            <a:off x="1975664" y="3298750"/>
            <a:ext cx="330200" cy="330200"/>
          </a:xfrm>
          <a:prstGeom prst="rect">
            <a:avLst/>
          </a:prstGeom>
          <a:noFill/>
          <a:ln w="9525">
            <a:noFill/>
            <a:miter lim="800000"/>
            <a:headEnd/>
            <a:tailEnd/>
          </a:ln>
        </p:spPr>
      </p:pic>
      <p:pic>
        <p:nvPicPr>
          <p:cNvPr id="14" name="図 17" descr="icon_t.gif"/>
          <p:cNvPicPr>
            <a:picLocks noChangeAspect="1"/>
          </p:cNvPicPr>
          <p:nvPr/>
        </p:nvPicPr>
        <p:blipFill>
          <a:blip r:embed="rId7"/>
          <a:srcRect/>
          <a:stretch>
            <a:fillRect/>
          </a:stretch>
        </p:blipFill>
        <p:spPr bwMode="auto">
          <a:xfrm>
            <a:off x="2146300" y="3702221"/>
            <a:ext cx="330200" cy="330200"/>
          </a:xfrm>
          <a:prstGeom prst="rect">
            <a:avLst/>
          </a:prstGeom>
          <a:noFill/>
          <a:ln w="9525">
            <a:noFill/>
            <a:miter lim="800000"/>
            <a:headEnd/>
            <a:tailEnd/>
          </a:ln>
        </p:spPr>
      </p:pic>
      <p:sp>
        <p:nvSpPr>
          <p:cNvPr id="15" name="角丸四角形 14"/>
          <p:cNvSpPr/>
          <p:nvPr/>
        </p:nvSpPr>
        <p:spPr>
          <a:xfrm>
            <a:off x="2515469" y="3229734"/>
            <a:ext cx="246587" cy="24658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1400" b="1" dirty="0" smtClean="0">
                <a:solidFill>
                  <a:schemeClr val="tx1"/>
                </a:solidFill>
              </a:rPr>
              <a:t>A</a:t>
            </a:r>
            <a:endParaRPr kumimoji="1" lang="ja-JP" altLang="en-US" sz="1400" b="1" dirty="0">
              <a:solidFill>
                <a:schemeClr val="tx1"/>
              </a:solidFill>
            </a:endParaRPr>
          </a:p>
        </p:txBody>
      </p:sp>
      <p:cxnSp>
        <p:nvCxnSpPr>
          <p:cNvPr id="16" name="カギ線コネクタ 15"/>
          <p:cNvCxnSpPr>
            <a:stCxn id="12" idx="2"/>
            <a:endCxn id="13" idx="0"/>
          </p:cNvCxnSpPr>
          <p:nvPr/>
        </p:nvCxnSpPr>
        <p:spPr>
          <a:xfrm rot="16200000" flipH="1">
            <a:off x="2021072" y="3179058"/>
            <a:ext cx="101580" cy="13780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7" name="カギ線コネクタ 16"/>
          <p:cNvCxnSpPr>
            <a:stCxn id="13" idx="2"/>
            <a:endCxn id="14" idx="0"/>
          </p:cNvCxnSpPr>
          <p:nvPr/>
        </p:nvCxnSpPr>
        <p:spPr>
          <a:xfrm rot="16200000" flipH="1">
            <a:off x="2189447" y="3580267"/>
            <a:ext cx="73271" cy="170636"/>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2" idx="3"/>
            <a:endCxn id="15" idx="1"/>
          </p:cNvCxnSpPr>
          <p:nvPr/>
        </p:nvCxnSpPr>
        <p:spPr>
          <a:xfrm>
            <a:off x="2168061" y="3032070"/>
            <a:ext cx="347408" cy="3209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3" idx="3"/>
            <a:endCxn id="15" idx="1"/>
          </p:cNvCxnSpPr>
          <p:nvPr/>
        </p:nvCxnSpPr>
        <p:spPr>
          <a:xfrm flipV="1">
            <a:off x="2305864" y="3353028"/>
            <a:ext cx="209605" cy="110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直線コネクタ 19"/>
          <p:cNvCxnSpPr>
            <a:stCxn id="14" idx="0"/>
            <a:endCxn id="15" idx="1"/>
          </p:cNvCxnSpPr>
          <p:nvPr/>
        </p:nvCxnSpPr>
        <p:spPr>
          <a:xfrm flipV="1">
            <a:off x="2311400" y="3353028"/>
            <a:ext cx="204069" cy="349193"/>
          </a:xfrm>
          <a:prstGeom prst="line">
            <a:avLst/>
          </a:prstGeom>
        </p:spPr>
        <p:style>
          <a:lnRef idx="2">
            <a:schemeClr val="accent1"/>
          </a:lnRef>
          <a:fillRef idx="0">
            <a:schemeClr val="accent1"/>
          </a:fillRef>
          <a:effectRef idx="1">
            <a:schemeClr val="accent1"/>
          </a:effectRef>
          <a:fontRef idx="minor">
            <a:schemeClr val="tx1"/>
          </a:fontRef>
        </p:style>
      </p:cxnSp>
      <p:sp>
        <p:nvSpPr>
          <p:cNvPr id="22" name="角丸四角形 21"/>
          <p:cNvSpPr/>
          <p:nvPr/>
        </p:nvSpPr>
        <p:spPr>
          <a:xfrm>
            <a:off x="1571148" y="2711042"/>
            <a:ext cx="1424616" cy="1449146"/>
          </a:xfrm>
          <a:prstGeom prst="roundRect">
            <a:avLst>
              <a:gd name="adj" fmla="val 981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2922499" y="3521995"/>
            <a:ext cx="980990" cy="1449146"/>
          </a:xfrm>
          <a:prstGeom prst="roundRect">
            <a:avLst>
              <a:gd name="adj" fmla="val 981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 name="角丸四角形吹き出し 23"/>
          <p:cNvSpPr/>
          <p:nvPr/>
        </p:nvSpPr>
        <p:spPr>
          <a:xfrm>
            <a:off x="1828384" y="5259718"/>
            <a:ext cx="924195" cy="643160"/>
          </a:xfrm>
          <a:prstGeom prst="wedgeRoundRectCallout">
            <a:avLst>
              <a:gd name="adj1" fmla="val 75901"/>
              <a:gd name="adj2" fmla="val -166478"/>
              <a:gd name="adj3" fmla="val 16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err="1" smtClean="0">
                <a:solidFill>
                  <a:schemeClr val="tx1"/>
                </a:solidFill>
              </a:rPr>
              <a:t>maTrix</a:t>
            </a:r>
            <a:endParaRPr kumimoji="1" lang="ja-JP" altLang="en-US" dirty="0">
              <a:solidFill>
                <a:schemeClr val="tx1"/>
              </a:solidFill>
            </a:endParaRPr>
          </a:p>
        </p:txBody>
      </p:sp>
      <p:pic>
        <p:nvPicPr>
          <p:cNvPr id="25" name="図 24"/>
          <p:cNvPicPr>
            <a:picLocks noChangeAspect="1"/>
          </p:cNvPicPr>
          <p:nvPr/>
        </p:nvPicPr>
        <p:blipFill>
          <a:blip r:embed="rId8"/>
          <a:stretch>
            <a:fillRect/>
          </a:stretch>
        </p:blipFill>
        <p:spPr>
          <a:xfrm>
            <a:off x="158633" y="2866970"/>
            <a:ext cx="1617770" cy="1099081"/>
          </a:xfrm>
          <a:prstGeom prst="rect">
            <a:avLst/>
          </a:prstGeom>
          <a:ln>
            <a:solidFill>
              <a:srgbClr val="4F81BD"/>
            </a:solidFill>
          </a:ln>
        </p:spPr>
      </p:pic>
      <p:sp>
        <p:nvSpPr>
          <p:cNvPr id="26" name="左右矢印 25"/>
          <p:cNvSpPr/>
          <p:nvPr/>
        </p:nvSpPr>
        <p:spPr>
          <a:xfrm>
            <a:off x="1337395" y="3298750"/>
            <a:ext cx="551048" cy="3301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7" name="図形グループ 26"/>
          <p:cNvGrpSpPr/>
          <p:nvPr/>
        </p:nvGrpSpPr>
        <p:grpSpPr>
          <a:xfrm>
            <a:off x="7000142" y="786605"/>
            <a:ext cx="522508" cy="623618"/>
            <a:chOff x="6905372" y="369617"/>
            <a:chExt cx="522508" cy="623618"/>
          </a:xfrm>
        </p:grpSpPr>
        <p:sp>
          <p:nvSpPr>
            <p:cNvPr id="28" name="メモ 27"/>
            <p:cNvSpPr/>
            <p:nvPr/>
          </p:nvSpPr>
          <p:spPr>
            <a:xfrm>
              <a:off x="6905372" y="369617"/>
              <a:ext cx="522508" cy="623618"/>
            </a:xfrm>
            <a:prstGeom prst="foldedCorner">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29" name="図 28" descr="Excel.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9047" y="462175"/>
              <a:ext cx="428128" cy="449183"/>
            </a:xfrm>
            <a:prstGeom prst="rect">
              <a:avLst/>
            </a:prstGeom>
          </p:spPr>
        </p:pic>
      </p:grpSp>
      <p:grpSp>
        <p:nvGrpSpPr>
          <p:cNvPr id="30" name="図形グループ 29"/>
          <p:cNvGrpSpPr/>
          <p:nvPr/>
        </p:nvGrpSpPr>
        <p:grpSpPr>
          <a:xfrm>
            <a:off x="7522650" y="786605"/>
            <a:ext cx="460328" cy="623618"/>
            <a:chOff x="7427880" y="369617"/>
            <a:chExt cx="460328" cy="623618"/>
          </a:xfrm>
        </p:grpSpPr>
        <p:sp>
          <p:nvSpPr>
            <p:cNvPr id="31" name="メモ 30"/>
            <p:cNvSpPr/>
            <p:nvPr/>
          </p:nvSpPr>
          <p:spPr>
            <a:xfrm>
              <a:off x="7427880" y="369617"/>
              <a:ext cx="460328" cy="623618"/>
            </a:xfrm>
            <a:prstGeom prst="foldedCorner">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32" name="図 31" descr="PowerPoint.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6359" y="486598"/>
              <a:ext cx="363003" cy="376888"/>
            </a:xfrm>
            <a:prstGeom prst="rect">
              <a:avLst/>
            </a:prstGeom>
          </p:spPr>
        </p:pic>
      </p:grpSp>
      <p:grpSp>
        <p:nvGrpSpPr>
          <p:cNvPr id="33" name="図形グループ 32"/>
          <p:cNvGrpSpPr/>
          <p:nvPr/>
        </p:nvGrpSpPr>
        <p:grpSpPr>
          <a:xfrm>
            <a:off x="7308343" y="1410223"/>
            <a:ext cx="428613" cy="623618"/>
            <a:chOff x="7948128" y="369617"/>
            <a:chExt cx="428613" cy="623618"/>
          </a:xfrm>
        </p:grpSpPr>
        <p:sp>
          <p:nvSpPr>
            <p:cNvPr id="34" name="メモ 33"/>
            <p:cNvSpPr/>
            <p:nvPr/>
          </p:nvSpPr>
          <p:spPr>
            <a:xfrm>
              <a:off x="7948128" y="369617"/>
              <a:ext cx="428613" cy="623618"/>
            </a:xfrm>
            <a:prstGeom prst="foldedCorner">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35" name="図 34" descr="Word.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72551" y="519068"/>
              <a:ext cx="373442" cy="344418"/>
            </a:xfrm>
            <a:prstGeom prst="rect">
              <a:avLst/>
            </a:prstGeom>
          </p:spPr>
        </p:pic>
      </p:grpSp>
      <p:sp>
        <p:nvSpPr>
          <p:cNvPr id="36" name="角丸四角形 35"/>
          <p:cNvSpPr/>
          <p:nvPr/>
        </p:nvSpPr>
        <p:spPr>
          <a:xfrm>
            <a:off x="6769637" y="684037"/>
            <a:ext cx="1424616" cy="1449146"/>
          </a:xfrm>
          <a:prstGeom prst="roundRect">
            <a:avLst>
              <a:gd name="adj" fmla="val 981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加算記号 36"/>
          <p:cNvSpPr/>
          <p:nvPr/>
        </p:nvSpPr>
        <p:spPr>
          <a:xfrm>
            <a:off x="7982978" y="1131912"/>
            <a:ext cx="427762" cy="427762"/>
          </a:xfrm>
          <a:prstGeom prst="mathPlus">
            <a:avLst/>
          </a:prstGeom>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8" name="角丸四角形吹き出し 37"/>
          <p:cNvSpPr/>
          <p:nvPr/>
        </p:nvSpPr>
        <p:spPr>
          <a:xfrm>
            <a:off x="8417446" y="856212"/>
            <a:ext cx="561706" cy="376888"/>
          </a:xfrm>
          <a:prstGeom prst="wedgeRoundRectCallout">
            <a:avLst>
              <a:gd name="adj1" fmla="val -48369"/>
              <a:gd name="adj2" fmla="val 94902"/>
              <a:gd name="adj3" fmla="val 16667"/>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050" dirty="0" smtClean="0">
                <a:solidFill>
                  <a:schemeClr val="tx1"/>
                </a:solidFill>
              </a:rPr>
              <a:t>Markup</a:t>
            </a:r>
            <a:endParaRPr kumimoji="1" lang="ja-JP" altLang="en-US" sz="1050" dirty="0">
              <a:solidFill>
                <a:schemeClr val="tx1"/>
              </a:solidFill>
            </a:endParaRPr>
          </a:p>
        </p:txBody>
      </p:sp>
      <p:sp>
        <p:nvSpPr>
          <p:cNvPr id="39" name="円柱 38"/>
          <p:cNvSpPr/>
          <p:nvPr/>
        </p:nvSpPr>
        <p:spPr>
          <a:xfrm>
            <a:off x="5911722" y="2044010"/>
            <a:ext cx="924195" cy="822960"/>
          </a:xfrm>
          <a:prstGeom prst="can">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pPr algn="ctr"/>
            <a:r>
              <a:rPr lang="en-US" altLang="ja-JP" sz="1200" dirty="0" smtClean="0">
                <a:solidFill>
                  <a:schemeClr val="tx1"/>
                </a:solidFill>
              </a:rPr>
              <a:t>XML DB</a:t>
            </a:r>
          </a:p>
          <a:p>
            <a:pPr algn="ctr"/>
            <a:r>
              <a:rPr lang="en-US" altLang="ja-JP" sz="1200" dirty="0" err="1" smtClean="0">
                <a:solidFill>
                  <a:schemeClr val="tx1"/>
                </a:solidFill>
              </a:rPr>
              <a:t>OpenXML</a:t>
            </a:r>
            <a:r>
              <a:rPr lang="ja-JP" altLang="en-US" sz="1200" dirty="0" smtClean="0">
                <a:solidFill>
                  <a:schemeClr val="tx1"/>
                </a:solidFill>
              </a:rPr>
              <a:t>リポジトリ</a:t>
            </a:r>
            <a:endParaRPr lang="ja-JP" altLang="en-US" sz="1200" dirty="0">
              <a:solidFill>
                <a:schemeClr val="tx1"/>
              </a:solidFill>
            </a:endParaRPr>
          </a:p>
        </p:txBody>
      </p:sp>
      <p:sp>
        <p:nvSpPr>
          <p:cNvPr id="40" name="曲折矢印 39"/>
          <p:cNvSpPr/>
          <p:nvPr/>
        </p:nvSpPr>
        <p:spPr>
          <a:xfrm rot="10800000">
            <a:off x="6786581" y="1888082"/>
            <a:ext cx="822960" cy="822960"/>
          </a:xfrm>
          <a:prstGeom prst="bentArrow">
            <a:avLst/>
          </a:prstGeom>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1" name="正方形/長方形 40"/>
          <p:cNvSpPr/>
          <p:nvPr/>
        </p:nvSpPr>
        <p:spPr>
          <a:xfrm>
            <a:off x="2804640" y="821764"/>
            <a:ext cx="1069524" cy="246221"/>
          </a:xfrm>
          <a:prstGeom prst="rect">
            <a:avLst/>
          </a:prstGeom>
        </p:spPr>
        <p:txBody>
          <a:bodyPr wrap="none">
            <a:spAutoFit/>
          </a:bodyPr>
          <a:lstStyle/>
          <a:p>
            <a:r>
              <a:rPr lang="en-US" altLang="ja-JP" dirty="0" smtClean="0">
                <a:latin typeface="ヒラギノ角ゴ Std W8"/>
                <a:ea typeface="ヒラギノ角ゴ Std W8"/>
                <a:cs typeface="ヒラギノ角ゴ Std W8"/>
              </a:rPr>
              <a:t>KL </a:t>
            </a:r>
            <a:r>
              <a:rPr lang="ja-JP" altLang="en-US" dirty="0" smtClean="0">
                <a:latin typeface="ヒラギノ角ゴ Std W8"/>
                <a:ea typeface="ヒラギノ角ゴ Std W8"/>
                <a:cs typeface="ヒラギノ角ゴ Std W8"/>
              </a:rPr>
              <a:t>≅</a:t>
            </a:r>
            <a:r>
              <a:rPr lang="en-US" altLang="ja-JP" dirty="0" smtClean="0">
                <a:latin typeface="ヒラギノ角ゴ Std W8"/>
                <a:ea typeface="ヒラギノ角ゴ Std W8"/>
                <a:cs typeface="ヒラギノ角ゴ Std W8"/>
              </a:rPr>
              <a:t> D-ADD</a:t>
            </a:r>
            <a:endParaRPr lang="ja-JP" altLang="en-US" dirty="0">
              <a:latin typeface="ヒラギノ角ゴ Std W8"/>
              <a:ea typeface="ヒラギノ角ゴ Std W8"/>
              <a:cs typeface="ヒラギノ角ゴ Std W8"/>
            </a:endParaRPr>
          </a:p>
        </p:txBody>
      </p:sp>
      <p:pic>
        <p:nvPicPr>
          <p:cNvPr id="43" name="図 42"/>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7114108" y="3284748"/>
            <a:ext cx="699859" cy="432000"/>
          </a:xfrm>
          <a:prstGeom prst="rect">
            <a:avLst/>
          </a:prstGeom>
          <a:noFill/>
          <a:ln>
            <a:noFill/>
          </a:ln>
        </p:spPr>
      </p:pic>
      <p:sp>
        <p:nvSpPr>
          <p:cNvPr id="45" name="角丸四角形 44"/>
          <p:cNvSpPr/>
          <p:nvPr/>
        </p:nvSpPr>
        <p:spPr>
          <a:xfrm>
            <a:off x="8099482" y="4632375"/>
            <a:ext cx="928795" cy="880583"/>
          </a:xfrm>
          <a:prstGeom prst="roundRect">
            <a:avLst>
              <a:gd name="adj" fmla="val 981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1100" dirty="0" smtClean="0"/>
              <a:t>対象</a:t>
            </a:r>
            <a:endParaRPr kumimoji="1" lang="en-US" altLang="ja-JP" sz="1100" dirty="0" smtClean="0"/>
          </a:p>
          <a:p>
            <a:pPr algn="ctr"/>
            <a:r>
              <a:rPr kumimoji="1" lang="ja-JP" altLang="en-US" sz="1100" dirty="0" smtClean="0"/>
              <a:t>システム</a:t>
            </a:r>
            <a:endParaRPr kumimoji="1" lang="en-US" altLang="ja-JP" sz="1100" dirty="0" smtClean="0"/>
          </a:p>
          <a:p>
            <a:pPr algn="ctr"/>
            <a:r>
              <a:rPr lang="ja-JP" altLang="en-US" sz="1100" dirty="0" smtClean="0"/>
              <a:t>（運用中）</a:t>
            </a:r>
            <a:endParaRPr kumimoji="1" lang="ja-JP" altLang="en-US" sz="1100" dirty="0"/>
          </a:p>
        </p:txBody>
      </p:sp>
      <p:sp>
        <p:nvSpPr>
          <p:cNvPr id="46" name="曲折矢印 45"/>
          <p:cNvSpPr/>
          <p:nvPr/>
        </p:nvSpPr>
        <p:spPr>
          <a:xfrm flipH="1">
            <a:off x="6786581" y="2299562"/>
            <a:ext cx="822960" cy="822960"/>
          </a:xfrm>
          <a:prstGeom prst="bentArrow">
            <a:avLst/>
          </a:prstGeom>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47" name="左矢印吹き出し 46"/>
          <p:cNvSpPr/>
          <p:nvPr/>
        </p:nvSpPr>
        <p:spPr>
          <a:xfrm>
            <a:off x="7843339" y="3847371"/>
            <a:ext cx="1184938" cy="312817"/>
          </a:xfrm>
          <a:prstGeom prst="leftArrowCallout">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pPr algn="ctr"/>
            <a:r>
              <a:rPr lang="ja-JP" altLang="en-US" sz="1400" dirty="0" smtClean="0">
                <a:solidFill>
                  <a:schemeClr val="tx1"/>
                </a:solidFill>
              </a:rPr>
              <a:t>ルール</a:t>
            </a:r>
            <a:endParaRPr lang="ja-JP" altLang="en-US" sz="1400" dirty="0">
              <a:solidFill>
                <a:schemeClr val="tx1"/>
              </a:solidFill>
            </a:endParaRPr>
          </a:p>
        </p:txBody>
      </p:sp>
      <p:sp>
        <p:nvSpPr>
          <p:cNvPr id="48" name="左矢印吹き出し 47"/>
          <p:cNvSpPr/>
          <p:nvPr/>
        </p:nvSpPr>
        <p:spPr>
          <a:xfrm>
            <a:off x="2496904" y="6324806"/>
            <a:ext cx="1184938" cy="312817"/>
          </a:xfrm>
          <a:prstGeom prst="leftArrowCallout">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pPr algn="ctr"/>
            <a:r>
              <a:rPr lang="ja-JP" altLang="en-US" sz="1400" dirty="0" smtClean="0">
                <a:solidFill>
                  <a:schemeClr val="tx1"/>
                </a:solidFill>
              </a:rPr>
              <a:t>ルール</a:t>
            </a:r>
            <a:endParaRPr lang="ja-JP" altLang="en-US" sz="1400" dirty="0">
              <a:solidFill>
                <a:schemeClr val="tx1"/>
              </a:solidFill>
            </a:endParaRPr>
          </a:p>
        </p:txBody>
      </p:sp>
      <p:sp>
        <p:nvSpPr>
          <p:cNvPr id="49" name="テキスト ボックス 48"/>
          <p:cNvSpPr txBox="1"/>
          <p:nvPr/>
        </p:nvSpPr>
        <p:spPr>
          <a:xfrm>
            <a:off x="6477418" y="4609611"/>
            <a:ext cx="928459" cy="276999"/>
          </a:xfrm>
          <a:prstGeom prst="rect">
            <a:avLst/>
          </a:prstGeom>
          <a:noFill/>
        </p:spPr>
        <p:txBody>
          <a:bodyPr wrap="none" rtlCol="0">
            <a:spAutoFit/>
          </a:bodyPr>
          <a:lstStyle/>
          <a:p>
            <a:r>
              <a:rPr kumimoji="1" lang="ja-JP" altLang="en-US" dirty="0" smtClean="0"/>
              <a:t>　</a:t>
            </a:r>
            <a:r>
              <a:rPr kumimoji="1" lang="ja-JP" altLang="en-US" sz="1200" dirty="0" smtClean="0"/>
              <a:t>ログ情報</a:t>
            </a:r>
            <a:endParaRPr kumimoji="1" lang="ja-JP" altLang="en-US" dirty="0"/>
          </a:p>
        </p:txBody>
      </p:sp>
      <p:sp>
        <p:nvSpPr>
          <p:cNvPr id="50" name="角丸四角形 49"/>
          <p:cNvSpPr/>
          <p:nvPr/>
        </p:nvSpPr>
        <p:spPr>
          <a:xfrm>
            <a:off x="8107146" y="5665358"/>
            <a:ext cx="928795" cy="880583"/>
          </a:xfrm>
          <a:prstGeom prst="roundRect">
            <a:avLst>
              <a:gd name="adj" fmla="val 981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sz="1100" dirty="0" smtClean="0"/>
              <a:t>対象</a:t>
            </a:r>
            <a:endParaRPr kumimoji="1" lang="en-US" altLang="ja-JP" sz="1100" dirty="0" smtClean="0"/>
          </a:p>
          <a:p>
            <a:pPr algn="ctr"/>
            <a:r>
              <a:rPr kumimoji="1" lang="ja-JP" altLang="en-US" sz="1100" dirty="0" smtClean="0"/>
              <a:t>システム</a:t>
            </a:r>
            <a:endParaRPr kumimoji="1" lang="en-US" altLang="ja-JP" sz="1100" dirty="0" smtClean="0"/>
          </a:p>
          <a:p>
            <a:pPr algn="ctr"/>
            <a:r>
              <a:rPr lang="ja-JP" altLang="en-US" sz="1100" dirty="0" smtClean="0"/>
              <a:t>（開発中）</a:t>
            </a:r>
            <a:endParaRPr kumimoji="1" lang="ja-JP" altLang="en-US" sz="1100" dirty="0"/>
          </a:p>
        </p:txBody>
      </p:sp>
      <p:sp>
        <p:nvSpPr>
          <p:cNvPr id="51" name="角丸四角形 50"/>
          <p:cNvSpPr/>
          <p:nvPr/>
        </p:nvSpPr>
        <p:spPr>
          <a:xfrm>
            <a:off x="708462" y="1399448"/>
            <a:ext cx="928795" cy="880583"/>
          </a:xfrm>
          <a:prstGeom prst="roundRect">
            <a:avLst>
              <a:gd name="adj" fmla="val 981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sz="2000" dirty="0" smtClean="0"/>
              <a:t>CI</a:t>
            </a:r>
            <a:endParaRPr kumimoji="1" lang="ja-JP" altLang="en-US" sz="1100" dirty="0"/>
          </a:p>
        </p:txBody>
      </p:sp>
      <p:sp>
        <p:nvSpPr>
          <p:cNvPr id="52" name="角丸四角形 51"/>
          <p:cNvSpPr/>
          <p:nvPr/>
        </p:nvSpPr>
        <p:spPr>
          <a:xfrm>
            <a:off x="1776403" y="1399448"/>
            <a:ext cx="928795" cy="880583"/>
          </a:xfrm>
          <a:prstGeom prst="roundRect">
            <a:avLst>
              <a:gd name="adj" fmla="val 981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sz="2000" dirty="0" smtClean="0"/>
              <a:t>SVN</a:t>
            </a:r>
            <a:endParaRPr kumimoji="1" lang="ja-JP" altLang="en-US" sz="2000" dirty="0"/>
          </a:p>
        </p:txBody>
      </p:sp>
      <p:sp>
        <p:nvSpPr>
          <p:cNvPr id="53" name="左矢印 52"/>
          <p:cNvSpPr/>
          <p:nvPr/>
        </p:nvSpPr>
        <p:spPr>
          <a:xfrm>
            <a:off x="2582197" y="1611604"/>
            <a:ext cx="626003" cy="468469"/>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cxnSp>
        <p:nvCxnSpPr>
          <p:cNvPr id="16384" name="カギ線コネクタ 16383"/>
          <p:cNvCxnSpPr>
            <a:stCxn id="45" idx="1"/>
            <a:endCxn id="8" idx="3"/>
          </p:cNvCxnSpPr>
          <p:nvPr/>
        </p:nvCxnSpPr>
        <p:spPr bwMode="auto">
          <a:xfrm rot="10800000">
            <a:off x="7475042" y="4392567"/>
            <a:ext cx="624441" cy="680101"/>
          </a:xfrm>
          <a:prstGeom prst="bentConnector2">
            <a:avLst/>
          </a:prstGeom>
          <a:solidFill>
            <a:schemeClr val="accent1"/>
          </a:solidFill>
          <a:ln w="28575" cap="flat" cmpd="sng" algn="ctr">
            <a:solidFill>
              <a:schemeClr val="tx1"/>
            </a:solidFill>
            <a:prstDash val="solid"/>
            <a:round/>
            <a:headEnd type="none" w="med" len="med"/>
            <a:tailEnd type="arrow"/>
          </a:ln>
          <a:effectLst/>
        </p:spPr>
      </p:cxnSp>
      <p:cxnSp>
        <p:nvCxnSpPr>
          <p:cNvPr id="59" name="カギ線コネクタ 58"/>
          <p:cNvCxnSpPr>
            <a:stCxn id="50" idx="1"/>
            <a:endCxn id="8" idx="3"/>
          </p:cNvCxnSpPr>
          <p:nvPr/>
        </p:nvCxnSpPr>
        <p:spPr bwMode="auto">
          <a:xfrm rot="10800000">
            <a:off x="7475042" y="4392566"/>
            <a:ext cx="632105" cy="1713084"/>
          </a:xfrm>
          <a:prstGeom prst="bentConnector2">
            <a:avLst/>
          </a:prstGeom>
          <a:solidFill>
            <a:schemeClr val="accent1"/>
          </a:solidFill>
          <a:ln w="28575" cap="flat" cmpd="sng" algn="ctr">
            <a:solidFill>
              <a:schemeClr val="tx1"/>
            </a:solidFill>
            <a:prstDash val="solid"/>
            <a:round/>
            <a:headEnd type="none" w="med" len="med"/>
            <a:tailEnd type="arrow"/>
          </a:ln>
          <a:effectLst/>
        </p:spPr>
      </p:cxnSp>
      <p:cxnSp>
        <p:nvCxnSpPr>
          <p:cNvPr id="16396" name="直線コネクタ 16395"/>
          <p:cNvCxnSpPr>
            <a:stCxn id="51" idx="3"/>
            <a:endCxn id="52" idx="1"/>
          </p:cNvCxnSpPr>
          <p:nvPr/>
        </p:nvCxnSpPr>
        <p:spPr bwMode="auto">
          <a:xfrm>
            <a:off x="1637257" y="1839740"/>
            <a:ext cx="13914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8" name="正方形/長方形 67"/>
          <p:cNvSpPr/>
          <p:nvPr/>
        </p:nvSpPr>
        <p:spPr>
          <a:xfrm>
            <a:off x="161278" y="2556870"/>
            <a:ext cx="1172116" cy="246221"/>
          </a:xfrm>
          <a:prstGeom prst="rect">
            <a:avLst/>
          </a:prstGeom>
        </p:spPr>
        <p:txBody>
          <a:bodyPr wrap="none">
            <a:spAutoFit/>
          </a:bodyPr>
          <a:lstStyle/>
          <a:p>
            <a:r>
              <a:rPr lang="en-US" altLang="ja-JP" dirty="0" smtClean="0">
                <a:latin typeface="ヒラギノ角ゴ Std W8"/>
                <a:ea typeface="ヒラギノ角ゴ Std W8"/>
                <a:cs typeface="ヒラギノ角ゴ Std W8"/>
              </a:rPr>
              <a:t>D-Case Tools</a:t>
            </a:r>
            <a:endParaRPr lang="ja-JP" altLang="en-US" dirty="0">
              <a:latin typeface="ヒラギノ角ゴ Std W8"/>
              <a:ea typeface="ヒラギノ角ゴ Std W8"/>
              <a:cs typeface="ヒラギノ角ゴ Std W8"/>
            </a:endParaRPr>
          </a:p>
        </p:txBody>
      </p:sp>
    </p:spTree>
    <p:extLst>
      <p:ext uri="{BB962C8B-B14F-4D97-AF65-F5344CB8AC3E}">
        <p14:creationId xmlns:p14="http://schemas.microsoft.com/office/powerpoint/2010/main" val="3260014843"/>
      </p:ext>
    </p:extLst>
  </p:cSld>
  <p:clrMapOvr>
    <a:masterClrMapping/>
  </p:clrMapOvr>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000" b="0" i="0" u="none" strike="noStrike" cap="none" normalizeH="0" baseline="0">
            <a:ln>
              <a:noFill/>
            </a:ln>
            <a:solidFill>
              <a:schemeClr val="tx1"/>
            </a:solidFill>
            <a:effectLst/>
            <a:latin typeface="ヒラギノ角ゴ Pro W3" pitchFamily="-112" charset="-128"/>
            <a:ea typeface="ヒラギノ角ゴ Pro W3" pitchFamily="-112" charset="-128"/>
            <a:cs typeface="ヒラギノ角ゴ Pro W3" pitchFamily="-112"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26834</TotalTime>
  <Words>3307</Words>
  <Application>Microsoft Macintosh PowerPoint</Application>
  <PresentationFormat>A4 210x297 mm</PresentationFormat>
  <Paragraphs>540</Paragraphs>
  <Slides>20</Slides>
  <Notes>15</Notes>
  <HiddenSlides>0</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新しいプレゼンテーション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KnowledgeLine を利用した電子研究ノートの設計（琉球大学工学部にて実験中）</vt:lpstr>
    </vt:vector>
  </TitlesOfParts>
  <Company>株式会社インスピレーション</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Yukiko Yanagisawa</dc:creator>
  <cp:lastModifiedBy>永山 辰巳</cp:lastModifiedBy>
  <cp:revision>230</cp:revision>
  <cp:lastPrinted>2014-06-10T06:05:25Z</cp:lastPrinted>
  <dcterms:created xsi:type="dcterms:W3CDTF">2014-04-13T16:20:04Z</dcterms:created>
  <dcterms:modified xsi:type="dcterms:W3CDTF">2014-11-10T07:33:58Z</dcterms:modified>
</cp:coreProperties>
</file>